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56" r:id="rId2"/>
    <p:sldId id="271" r:id="rId3"/>
    <p:sldId id="331" r:id="rId4"/>
    <p:sldId id="337" r:id="rId5"/>
    <p:sldId id="338" r:id="rId6"/>
    <p:sldId id="340" r:id="rId7"/>
    <p:sldId id="341" r:id="rId8"/>
    <p:sldId id="342" r:id="rId9"/>
    <p:sldId id="257" r:id="rId10"/>
    <p:sldId id="286" r:id="rId11"/>
    <p:sldId id="258" r:id="rId12"/>
    <p:sldId id="262" r:id="rId13"/>
    <p:sldId id="313" r:id="rId14"/>
    <p:sldId id="287" r:id="rId15"/>
    <p:sldId id="335" r:id="rId16"/>
    <p:sldId id="260" r:id="rId17"/>
    <p:sldId id="288" r:id="rId18"/>
    <p:sldId id="261" r:id="rId19"/>
    <p:sldId id="314" r:id="rId20"/>
    <p:sldId id="263" r:id="rId21"/>
    <p:sldId id="332" r:id="rId22"/>
    <p:sldId id="289" r:id="rId23"/>
    <p:sldId id="315" r:id="rId24"/>
    <p:sldId id="264" r:id="rId25"/>
    <p:sldId id="290" r:id="rId26"/>
    <p:sldId id="334" r:id="rId27"/>
    <p:sldId id="293" r:id="rId28"/>
    <p:sldId id="294" r:id="rId29"/>
    <p:sldId id="317" r:id="rId30"/>
    <p:sldId id="318" r:id="rId31"/>
    <p:sldId id="295" r:id="rId32"/>
    <p:sldId id="319" r:id="rId33"/>
    <p:sldId id="296" r:id="rId34"/>
    <p:sldId id="297" r:id="rId35"/>
    <p:sldId id="320" r:id="rId36"/>
    <p:sldId id="302" r:id="rId37"/>
    <p:sldId id="299" r:id="rId38"/>
    <p:sldId id="300" r:id="rId39"/>
    <p:sldId id="303" r:id="rId40"/>
    <p:sldId id="326" r:id="rId41"/>
    <p:sldId id="304" r:id="rId42"/>
    <p:sldId id="327" r:id="rId43"/>
    <p:sldId id="328" r:id="rId44"/>
    <p:sldId id="333" r:id="rId45"/>
    <p:sldId id="308" r:id="rId46"/>
    <p:sldId id="329" r:id="rId47"/>
    <p:sldId id="309" r:id="rId48"/>
    <p:sldId id="310" r:id="rId49"/>
    <p:sldId id="311" r:id="rId50"/>
    <p:sldId id="336" r:id="rId51"/>
    <p:sldId id="280" r:id="rId52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001"/>
    <a:srgbClr val="00A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6" autoAdjust="0"/>
    <p:restoredTop sz="85484" autoAdjust="0"/>
  </p:normalViewPr>
  <p:slideViewPr>
    <p:cSldViewPr snapToGrid="0">
      <p:cViewPr>
        <p:scale>
          <a:sx n="110" d="100"/>
          <a:sy n="110" d="100"/>
        </p:scale>
        <p:origin x="197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84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883C84-CF88-4883-8ABE-47C802FCAF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68E012-C314-4978-BE1C-E8B113963C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F1058-4593-4789-ADD1-8FB8683D957B}" type="datetimeFigureOut">
              <a:rPr lang="bg-BG" smtClean="0"/>
              <a:t>14.5.2020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839F5A-AA9B-472D-ADF5-4EF36C2D0C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This document is prepared by ITCE. All rights reserved.</a:t>
            </a:r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555EE9-D7C8-429D-A74D-2BC1BEA8EA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33085-3FDA-481F-B6D1-458F761875E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3822666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6322A9-97CE-40F9-8349-DCBDA7AA87C0}" type="datetimeFigureOut">
              <a:rPr lang="bg-BG" smtClean="0"/>
              <a:t>14.5.2020 г.</a:t>
            </a:fld>
            <a:endParaRPr lang="bg-BG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E347CB-2F3E-4BD6-9D40-0778B78D5D3C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7559708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5E74B9D-CA38-4D0E-9D88-97941633F7F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801215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12D58C-29A7-46CA-B6DE-3C538371A6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9BE071-0BEE-4B2B-B7D2-C7D46ABE4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63B71-A6F1-4382-98A4-EDAE76E1BEC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64389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17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314CA-4752-4F8C-904B-711F9962662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14785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A656FA-8C71-41EC-B55F-E46AE914C8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79E33E-C458-4DCA-90E3-B3CCB88390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6C02C-F2BD-426C-BB87-BE7597585BF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52328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238A57-25C4-4B53-A88C-5B4A273CAB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BCC5AA-632F-47EA-809B-00D8094AA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91D0A-8ED4-4342-A07D-41AF501008C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45661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17A480-D369-42EB-BA11-46F871C765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C6A940-2C5F-4ACE-8DD2-CA7BEEF7F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C16135-E3F4-4B7F-A3FA-7EB330810A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49774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F53675-A426-4432-93D3-84624F20F0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FF997-0253-4474-BB88-DAA7AD42E3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C8BF49-36AD-421F-B3A1-421643566D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46968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029270-0E5C-4E69-951D-92A988B51B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EFD210-008F-4191-9253-B5C794E95F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65F4D4-D4AF-403C-899D-39EF2A6DD0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46904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5CAE4-F4D0-42E8-9EA7-4D6C97C0B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909AA9-D661-4E65-B949-A9197B5BF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EED7E8-DACA-4840-B14C-77DC3B644D3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98105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C5466A-467F-4E58-9883-FD7D4545F7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E29DE4-E65E-42AA-8DEC-C2081DC84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E93640-EE4E-48C3-962D-29ED7FB5708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183797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27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52FB1-AACB-4BF1-81FE-AEA1362F880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89884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2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1993E-E7C1-4F9E-BF16-1E6B7775F4B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389600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28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0CB69-35FC-47E6-8CDF-449951FDDCA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581013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29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6AE98-8A06-48F1-9969-0EC975572C4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96360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30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4757F-9ADA-48C7-BBFC-785A8BB857D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529130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31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E964B-CB9C-4B32-8F05-042C8A95F3B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111315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32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71494-A75E-40A9-B993-1584C794142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75496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33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CEDCF-8C4A-4B4D-A37A-29A8AD6C726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937323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34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1B463-609F-4634-A8EC-964D927DC7B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618348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35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8E95B-73AE-4D3D-A341-DF5A60541A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247647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36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FC7A9-BF84-4143-BBD8-38FFB0088CC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55148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37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6D2A-2BED-4FA1-86E8-3409ED2306B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18258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F7AAE-7D5D-4D30-AEE9-B75290A21F6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766168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38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AC9C1-5B36-4A9F-8392-D42DF5A489D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5161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39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8DD-49C2-432F-B232-9078269C4C4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51880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40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7AA3F-B876-45FA-9AAA-47EE9AB071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381757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41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EFDEA-EAB2-48FE-BDAA-65B8AD47B3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019709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481D66-86C7-43DC-AC97-8C0AD1EECD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F0F885-922C-435E-B9C3-A762DBC0B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8B61F-4FA1-4B2D-BACA-721945FCBC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285737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43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76ED6-FA78-45A5-B30B-B3519048B31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1502244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45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32F53-6393-45B7-B090-AE9BA04301A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660780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46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62B66-DEF3-4EA7-9D66-8D911591B2D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780643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47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C454F-CC68-43C5-B427-7851BE389B0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800553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48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A052-83EC-4591-9E9D-59323825DA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94534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655C7A-5DFC-44B3-B071-08193B9E08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2EB3FC-1DAB-4E5E-9BF0-F158706EC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9D8320-441A-407C-A6EB-43B98CBF29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218516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49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373B3-281A-414F-ADFD-908CF9DE8AB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102597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51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620B9-6203-4C4A-B5BC-18EAAFCADEC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71612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10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89E73-AB14-4EC0-9011-20607872E9F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09441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A18A74-9D23-46F9-B17E-EA5FC7C564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4B60B3-9723-48C5-9AF1-E940B1AC5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6B1FB-546E-4279-BABB-84FFBBC7734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56115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D75349-3EA7-48ED-9D78-6B16C8D4E6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9072CD-FB90-4BED-9C7C-639068DA0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D3B52-E113-4794-9FC4-06588567284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60777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7A9877-D259-407E-88DD-A396AAED4A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712C4B-E1F5-41A9-9933-3EEF2106CB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6AC69A-9903-469F-B429-1A8811F02E6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79415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E347CB-2F3E-4BD6-9D40-0778B78D5D3C}" type="slidenum">
              <a:rPr lang="bg-BG" smtClean="0"/>
              <a:t>14</a:t>
            </a:fld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7A64-8921-4312-9344-EC7BA023CB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90435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665D0D-67CE-4F0D-A19F-AD8370817513}"/>
              </a:ext>
            </a:extLst>
          </p:cNvPr>
          <p:cNvSpPr/>
          <p:nvPr userDrawn="1"/>
        </p:nvSpPr>
        <p:spPr>
          <a:xfrm>
            <a:off x="0" y="-1"/>
            <a:ext cx="1614488" cy="6857999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92D36-F005-4A5D-9DFC-AF335C072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7392" y="1025651"/>
            <a:ext cx="5028122" cy="188504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  <a:endParaRPr lang="bg-B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96D0E8-CFDA-48B3-83F1-74CEF0110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7392" y="4081523"/>
            <a:ext cx="5028122" cy="67346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430C2-C485-4198-B62C-307B51CBA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87010" y="6530859"/>
            <a:ext cx="6231833" cy="337377"/>
          </a:xfrm>
        </p:spPr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63592-DE92-4167-9140-6EA5AE4C4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D74117A4-385F-4152-8E23-5888FE162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49848" y="3154317"/>
            <a:ext cx="195855" cy="6734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F69F4A-DE9F-4BF8-8BAE-5D435557B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17681" y="3154317"/>
            <a:ext cx="195855" cy="6734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787129-0FC0-4BE7-A79C-91EF5750A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85514" y="3154317"/>
            <a:ext cx="195855" cy="6734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CAF0FF-81AF-42A5-8ED6-28ABC9FAE779}"/>
              </a:ext>
            </a:extLst>
          </p:cNvPr>
          <p:cNvSpPr/>
          <p:nvPr userDrawn="1"/>
        </p:nvSpPr>
        <p:spPr>
          <a:xfrm>
            <a:off x="475435" y="511865"/>
            <a:ext cx="6231833" cy="5834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>
              <a:effectLst>
                <a:glow rad="1574800">
                  <a:schemeClr val="accent1"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3" name="Picture 12" descr="A person in a yellow shirt&#10;&#10;Description automatically generated">
            <a:extLst>
              <a:ext uri="{FF2B5EF4-FFF2-40B4-BE49-F238E27FC236}">
                <a16:creationId xmlns:a16="http://schemas.microsoft.com/office/drawing/2014/main" id="{7C2CEDE5-2966-4865-801E-74AC4C4C2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4" r="18793"/>
          <a:stretch/>
        </p:blipFill>
        <p:spPr>
          <a:xfrm>
            <a:off x="624894" y="1492314"/>
            <a:ext cx="5932913" cy="399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397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cture Titl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60F9B-5DBC-41B1-BCE8-3BC58899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5135" y="2469006"/>
            <a:ext cx="5203708" cy="13341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D785D4-E63D-4A50-A79D-1D8A662C44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602D0-7B6C-4CB7-A306-B4E7745AEA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D065A0E-D02E-455C-BA2D-ED1A4CCC6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D00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CD637-6C17-4ECD-AD12-DD719A34F1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22" t="1504" r="13662" b="-2150"/>
          <a:stretch/>
        </p:blipFill>
        <p:spPr>
          <a:xfrm>
            <a:off x="4571" y="-24573"/>
            <a:ext cx="5981892" cy="6890917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45357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cture Title"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60F9B-5DBC-41B1-BCE8-3BC58899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5135" y="2469006"/>
            <a:ext cx="5203708" cy="13341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D785D4-E63D-4A50-A79D-1D8A662C44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602D0-7B6C-4CB7-A306-B4E7745AEA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D065A0E-D02E-455C-BA2D-ED1A4CCC6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D00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CD637-6C17-4ECD-AD12-DD719A34F1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22" t="1504" r="13662" b="-2150"/>
          <a:stretch/>
        </p:blipFill>
        <p:spPr>
          <a:xfrm>
            <a:off x="4571" y="-24573"/>
            <a:ext cx="5981892" cy="6890917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12722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, 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B96D7-1317-4307-9BDC-190D197B7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458" y="2664421"/>
            <a:ext cx="4440278" cy="1170528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4DC09D-6445-4248-94D3-7360C4404A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A79D250-C7EC-4CFA-B8C0-73FFF3EA0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1" b="99359" l="672" r="98522">
                        <a14:foregroundMark x1="45968" y1="3846" x2="45968" y2="3846"/>
                        <a14:foregroundMark x1="46505" y1="641" x2="52688" y2="7372"/>
                        <a14:foregroundMark x1="52688" y1="7372" x2="74866" y2="17308"/>
                        <a14:foregroundMark x1="94892" y1="4327" x2="94892" y2="4327"/>
                        <a14:foregroundMark x1="98522" y1="962" x2="98522" y2="962"/>
                        <a14:foregroundMark x1="26613" y1="94231" x2="26613" y2="94231"/>
                        <a14:foregroundMark x1="36156" y1="96955" x2="36156" y2="96955"/>
                        <a14:foregroundMark x1="4839" y1="95353" x2="4839" y2="95353"/>
                        <a14:foregroundMark x1="672" y1="99359" x2="672" y2="99359"/>
                        <a14:foregroundMark x1="32527" y1="67788" x2="32527" y2="67788"/>
                        <a14:foregroundMark x1="41667" y1="66026" x2="41667" y2="66026"/>
                        <a14:foregroundMark x1="41801" y1="67308" x2="41801" y2="67308"/>
                        <a14:foregroundMark x1="64785" y1="67468" x2="64785" y2="67468"/>
                        <a14:foregroundMark x1="85484" y1="67147" x2="85484" y2="67147"/>
                        <a14:foregroundMark x1="89382" y1="67308" x2="89382" y2="67308"/>
                        <a14:foregroundMark x1="85484" y1="13622" x2="85484" y2="13622"/>
                        <a14:foregroundMark x1="84274" y1="11859" x2="89516" y2="15705"/>
                        <a14:foregroundMark x1="89516" y1="15705" x2="89516" y2="157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4" y="-5486"/>
            <a:ext cx="8183388" cy="686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74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b, 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B96D7-1317-4307-9BDC-190D197B7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5172" y="2664421"/>
            <a:ext cx="6572564" cy="1170528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4DC09D-6445-4248-94D3-7360C4404A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51DB0C47-A7EB-498F-B3C8-A01FF4E611ED}"/>
              </a:ext>
            </a:extLst>
          </p:cNvPr>
          <p:cNvSpPr/>
          <p:nvPr userDrawn="1"/>
        </p:nvSpPr>
        <p:spPr>
          <a:xfrm>
            <a:off x="0" y="-1"/>
            <a:ext cx="6096000" cy="6978870"/>
          </a:xfrm>
          <a:prstGeom prst="parallelogram">
            <a:avLst>
              <a:gd name="adj" fmla="val 45496"/>
            </a:avLst>
          </a:prstGeom>
          <a:solidFill>
            <a:srgbClr val="FFD001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75004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F9BF60-7298-4717-BAF1-AC5447F3F9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6" r="12085" b="-2"/>
          <a:stretch/>
        </p:blipFill>
        <p:spPr>
          <a:xfrm>
            <a:off x="20" y="10"/>
            <a:ext cx="5920598" cy="2130941"/>
          </a:xfrm>
          <a:custGeom>
            <a:avLst/>
            <a:gdLst/>
            <a:ahLst/>
            <a:cxnLst/>
            <a:rect l="l" t="t" r="r" b="b"/>
            <a:pathLst>
              <a:path w="5920618" h="2130951">
                <a:moveTo>
                  <a:pt x="0" y="0"/>
                </a:moveTo>
                <a:lnTo>
                  <a:pt x="5920618" y="0"/>
                </a:lnTo>
                <a:lnTo>
                  <a:pt x="4933709" y="2130951"/>
                </a:lnTo>
                <a:lnTo>
                  <a:pt x="0" y="2130951"/>
                </a:lnTo>
                <a:close/>
              </a:path>
            </a:pathLst>
          </a:custGeom>
        </p:spPr>
      </p:pic>
      <p:sp>
        <p:nvSpPr>
          <p:cNvPr id="6" name="Freeform 22">
            <a:extLst>
              <a:ext uri="{FF2B5EF4-FFF2-40B4-BE49-F238E27FC236}">
                <a16:creationId xmlns:a16="http://schemas.microsoft.com/office/drawing/2014/main" id="{34C18FAE-43CF-4800-9958-CC2F46920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1728"/>
            <a:ext cx="7112212" cy="2176272"/>
          </a:xfrm>
          <a:custGeom>
            <a:avLst/>
            <a:gdLst>
              <a:gd name="connsiteX0" fmla="*/ 0 w 7112212"/>
              <a:gd name="connsiteY0" fmla="*/ 0 h 2176272"/>
              <a:gd name="connsiteX1" fmla="*/ 7112212 w 7112212"/>
              <a:gd name="connsiteY1" fmla="*/ 0 h 2176272"/>
              <a:gd name="connsiteX2" fmla="*/ 6104313 w 7112212"/>
              <a:gd name="connsiteY2" fmla="*/ 2176272 h 2176272"/>
              <a:gd name="connsiteX3" fmla="*/ 0 w 7112212"/>
              <a:gd name="connsiteY3" fmla="*/ 2176272 h 2176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12212" h="2176272">
                <a:moveTo>
                  <a:pt x="0" y="0"/>
                </a:moveTo>
                <a:lnTo>
                  <a:pt x="7112212" y="0"/>
                </a:lnTo>
                <a:lnTo>
                  <a:pt x="6104313" y="2176272"/>
                </a:lnTo>
                <a:lnTo>
                  <a:pt x="0" y="217627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 19">
            <a:extLst>
              <a:ext uri="{FF2B5EF4-FFF2-40B4-BE49-F238E27FC236}">
                <a16:creationId xmlns:a16="http://schemas.microsoft.com/office/drawing/2014/main" id="{DA3A39AE-1BF8-4378-9DD7-379E280B8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323515-E7DB-4285-8CDE-22F1E04D50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920618" y="6478325"/>
            <a:ext cx="6231833" cy="33737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29C043E-5889-45C3-BF27-6C1416C361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026" y="2600394"/>
            <a:ext cx="97991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bg-BG" dirty="0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0D40ADD5-85B5-4DBB-AC4C-9AF6D0E7D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7752" y="0"/>
            <a:ext cx="7084249" cy="2130552"/>
          </a:xfrm>
          <a:custGeom>
            <a:avLst/>
            <a:gdLst>
              <a:gd name="connsiteX0" fmla="*/ 986725 w 7084249"/>
              <a:gd name="connsiteY0" fmla="*/ 0 h 2130552"/>
              <a:gd name="connsiteX1" fmla="*/ 7084249 w 7084249"/>
              <a:gd name="connsiteY1" fmla="*/ 0 h 2130552"/>
              <a:gd name="connsiteX2" fmla="*/ 7084249 w 7084249"/>
              <a:gd name="connsiteY2" fmla="*/ 2130552 h 2130552"/>
              <a:gd name="connsiteX3" fmla="*/ 0 w 7084249"/>
              <a:gd name="connsiteY3" fmla="*/ 2130552 h 2130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84249" h="2130552">
                <a:moveTo>
                  <a:pt x="986725" y="0"/>
                </a:moveTo>
                <a:lnTo>
                  <a:pt x="7084249" y="0"/>
                </a:lnTo>
                <a:lnTo>
                  <a:pt x="7084249" y="2130552"/>
                </a:lnTo>
                <a:lnTo>
                  <a:pt x="0" y="213055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B9F468-E77E-422E-A75E-7A9069FBEE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726650"/>
            <a:ext cx="6009192" cy="190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581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A1C02-14FF-4560-B4CE-EB30ADC31358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35EDF-6136-4BEA-AD4A-902D2DF6F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8411C-D26C-448A-8679-CAD0AB0D6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23490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714C7-42DA-4221-B8C2-96D83AD8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0740C8-3BFB-4411-951D-25A76049A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3812" y="6356350"/>
            <a:ext cx="425068" cy="365125"/>
          </a:xfrm>
        </p:spPr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03B4F925-BF05-42AB-97A8-615867313F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79880" y="984385"/>
            <a:ext cx="3420000" cy="34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tx2"/>
                </a:solidFill>
              </a:defRPr>
            </a:lvl1pPr>
          </a:lstStyle>
          <a:p>
            <a:r>
              <a:rPr lang="en-US" sz="2000" dirty="0"/>
              <a:t>Portrait pic. </a:t>
            </a:r>
            <a:br>
              <a:rPr lang="en-US" sz="2000" dirty="0"/>
            </a:br>
            <a:r>
              <a:rPr lang="en-US" sz="2000" dirty="0"/>
              <a:t>≥ 640x480</a:t>
            </a:r>
          </a:p>
          <a:p>
            <a:endParaRPr lang="en-US" sz="2400" dirty="0"/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FFB31CFC-07D9-49ED-B9E2-04BB9C53A1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0521" y="1422336"/>
            <a:ext cx="4529734" cy="4325723"/>
          </a:xfrm>
        </p:spPr>
        <p:txBody>
          <a:bodyPr>
            <a:normAutofit/>
          </a:bodyPr>
          <a:lstStyle>
            <a:lvl1pPr>
              <a:defRPr sz="2400" baseline="0"/>
            </a:lvl1pPr>
          </a:lstStyle>
          <a:p>
            <a:pPr lvl="0"/>
            <a:r>
              <a:rPr lang="en-US" dirty="0"/>
              <a:t>About Presenter #1</a:t>
            </a:r>
          </a:p>
          <a:p>
            <a:pPr lvl="0"/>
            <a:r>
              <a:rPr lang="en-US" dirty="0"/>
              <a:t>About presenter #2</a:t>
            </a:r>
          </a:p>
          <a:p>
            <a:pPr lvl="0"/>
            <a:r>
              <a:rPr lang="en-US" dirty="0"/>
              <a:t>About presenter #3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2B2C7265-6BE1-41CB-BB13-8A53206138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9432" y="4816153"/>
            <a:ext cx="4305300" cy="6711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Presenter Name </a:t>
            </a:r>
            <a:endParaRPr lang="en-US" dirty="0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9E118EA8-2C89-4988-AE5E-445022F9B77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432" y="5532110"/>
            <a:ext cx="4305300" cy="371475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sz="1800" dirty="0">
                <a:latin typeface="+mn-lt"/>
              </a:rPr>
              <a:t>Job Title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735F53-9B46-46ED-B96D-DB455A8A9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83484"/>
            <a:ext cx="87363" cy="673460"/>
          </a:xfrm>
          <a:prstGeom prst="rect">
            <a:avLst/>
          </a:prstGeom>
          <a:solidFill>
            <a:srgbClr val="FFD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ABAF10-C189-4AF0-BAB1-968C45364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341" y="1083484"/>
            <a:ext cx="195855" cy="673460"/>
          </a:xfrm>
          <a:prstGeom prst="rect">
            <a:avLst/>
          </a:prstGeom>
          <a:solidFill>
            <a:srgbClr val="FFD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FB5DBFA-7F11-4174-AF33-37BCBB865895}"/>
              </a:ext>
            </a:extLst>
          </p:cNvPr>
          <p:cNvCxnSpPr/>
          <p:nvPr userDrawn="1"/>
        </p:nvCxnSpPr>
        <p:spPr>
          <a:xfrm>
            <a:off x="969432" y="5509299"/>
            <a:ext cx="4305300" cy="0"/>
          </a:xfrm>
          <a:prstGeom prst="line">
            <a:avLst/>
          </a:prstGeom>
          <a:ln w="19050">
            <a:solidFill>
              <a:srgbClr val="FFD00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74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4D9B3-F53E-423F-B02F-F5FB031CE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419" y="1319519"/>
            <a:ext cx="4438659" cy="7710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5807BF-A9F6-4414-8EDC-35DF1381A9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B1A39F-6182-4DCA-9801-84B39AD31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9F0B0B-5492-483E-8F41-C0C6D48C8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83484"/>
            <a:ext cx="87363" cy="673460"/>
          </a:xfrm>
          <a:prstGeom prst="rect">
            <a:avLst/>
          </a:prstGeom>
          <a:solidFill>
            <a:srgbClr val="FFD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47F3D-9D2F-49FF-8381-FCC6759BA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341" y="1083484"/>
            <a:ext cx="195855" cy="673460"/>
          </a:xfrm>
          <a:prstGeom prst="rect">
            <a:avLst/>
          </a:prstGeom>
          <a:solidFill>
            <a:srgbClr val="FFD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9C0F8E-7AEA-4B12-98F3-70974D9734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6588" y="2474913"/>
            <a:ext cx="4621212" cy="3905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D6A56C-3130-4633-AB56-9856638C2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44012F-DA7E-4C4D-8A22-744C1F7DF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rgbClr val="FFD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78AA82-603B-4287-9A34-2788E2BFC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82F39F5-61F4-403C-BB9D-2B06DD9B0D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4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B2D91-2D00-4459-8D17-8793E653B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DE462-C3FC-4665-A1BB-229E2B418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3DAEB-1307-4BD2-B693-1818B07AF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27FDE-AB4F-473F-9DB0-BD0B8F55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8689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220D-AA53-470A-B3A9-7705157E5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FBABD-5D6F-46A1-97EC-8293ED22330B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4096D3-6800-4CC3-AC9C-CDBEFD48A0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00089-9C92-4347-A427-7D6EBEED36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299AC6-356E-4ECB-8350-63145F4B747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60000" y="1691999"/>
            <a:ext cx="11566525" cy="46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L-Shape 6">
            <a:extLst>
              <a:ext uri="{FF2B5EF4-FFF2-40B4-BE49-F238E27FC236}">
                <a16:creationId xmlns:a16="http://schemas.microsoft.com/office/drawing/2014/main" id="{CD5E1506-B32B-4E19-904F-389BFCE92B66}"/>
              </a:ext>
            </a:extLst>
          </p:cNvPr>
          <p:cNvSpPr/>
          <p:nvPr userDrawn="1"/>
        </p:nvSpPr>
        <p:spPr>
          <a:xfrm rot="5400000">
            <a:off x="141888" y="-141891"/>
            <a:ext cx="1376855" cy="1660634"/>
          </a:xfrm>
          <a:prstGeom prst="corner">
            <a:avLst>
              <a:gd name="adj1" fmla="val 26336"/>
              <a:gd name="adj2" fmla="val 10664"/>
            </a:avLst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61066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2575-C58E-4383-8ADF-BA8114459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8D8029-60E3-479E-967B-85C69925CF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09CB39-BA4B-4FB5-A82E-8830CD8A4B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id="{F3D6FAA4-DBDE-4D19-BA6D-5A0103073299}"/>
              </a:ext>
            </a:extLst>
          </p:cNvPr>
          <p:cNvSpPr/>
          <p:nvPr userDrawn="1"/>
        </p:nvSpPr>
        <p:spPr>
          <a:xfrm rot="5400000">
            <a:off x="141888" y="-141891"/>
            <a:ext cx="1376855" cy="1660634"/>
          </a:xfrm>
          <a:prstGeom prst="corner">
            <a:avLst>
              <a:gd name="adj1" fmla="val 26336"/>
              <a:gd name="adj2" fmla="val 10664"/>
            </a:avLst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854CDE-D58B-405A-9A03-2024C89C699A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D489D0-A45B-4D76-ADC7-442DF097AC4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60000" y="1690850"/>
            <a:ext cx="5580000" cy="46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2CA5BC-ACC9-4BAD-B6DF-C8E6CBE28F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1887" y="1690850"/>
            <a:ext cx="5580000" cy="46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8733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8D8029-60E3-479E-967B-85C69925CF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09CB39-BA4B-4FB5-A82E-8830CD8A4B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id="{F3D6FAA4-DBDE-4D19-BA6D-5A0103073299}"/>
              </a:ext>
            </a:extLst>
          </p:cNvPr>
          <p:cNvSpPr/>
          <p:nvPr userDrawn="1"/>
        </p:nvSpPr>
        <p:spPr>
          <a:xfrm rot="5400000">
            <a:off x="141888" y="-141891"/>
            <a:ext cx="1376855" cy="1660634"/>
          </a:xfrm>
          <a:prstGeom prst="corner">
            <a:avLst>
              <a:gd name="adj1" fmla="val 26336"/>
              <a:gd name="adj2" fmla="val 10664"/>
            </a:avLst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854CDE-D58B-405A-9A03-2024C89C699A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4D489D0-A45B-4D76-ADC7-442DF097AC4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60000" y="1690850"/>
            <a:ext cx="5580000" cy="46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2CA5BC-ACC9-4BAD-B6DF-C8E6CBE28F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1887" y="1690850"/>
            <a:ext cx="5580000" cy="468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66264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8B86C3-03A2-42D0-BFF5-C414C61AB2AA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257B3-A11F-4D5F-8CE4-6BE23AEE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8A698-0101-4C6F-B791-68EE70333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ED370-96A8-4113-B5C4-B4F4B5D95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6" name="L-Shape 5">
            <a:extLst>
              <a:ext uri="{FF2B5EF4-FFF2-40B4-BE49-F238E27FC236}">
                <a16:creationId xmlns:a16="http://schemas.microsoft.com/office/drawing/2014/main" id="{70D7AE20-6171-4308-A3D4-C94949A8CFA6}"/>
              </a:ext>
            </a:extLst>
          </p:cNvPr>
          <p:cNvSpPr/>
          <p:nvPr userDrawn="1"/>
        </p:nvSpPr>
        <p:spPr>
          <a:xfrm rot="5400000">
            <a:off x="141888" y="-141891"/>
            <a:ext cx="1376855" cy="1660634"/>
          </a:xfrm>
          <a:prstGeom prst="corner">
            <a:avLst>
              <a:gd name="adj1" fmla="val 26336"/>
              <a:gd name="adj2" fmla="val 10664"/>
            </a:avLst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73163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8B86C3-03A2-42D0-BFF5-C414C61AB2AA}"/>
              </a:ext>
            </a:extLst>
          </p:cNvPr>
          <p:cNvSpPr/>
          <p:nvPr userDrawn="1"/>
        </p:nvSpPr>
        <p:spPr>
          <a:xfrm>
            <a:off x="-6626" y="6520622"/>
            <a:ext cx="12192000" cy="337377"/>
          </a:xfrm>
          <a:prstGeom prst="rect">
            <a:avLst/>
          </a:prstGeom>
          <a:solidFill>
            <a:srgbClr val="FFD0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8A698-0101-4C6F-B791-68EE70333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ED370-96A8-4113-B5C4-B4F4B5D95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14055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4E3D71-8946-47A2-88A7-6C3E1654C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60" y="156403"/>
            <a:ext cx="97991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40D33-AEAC-42F8-9400-2D5042AFD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CDA76-1023-404E-9702-00BC6B5A7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01209" y="6520622"/>
            <a:ext cx="6231833" cy="337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 dirty="0"/>
              <a:t>This document is prepared by ITCE.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836DE-B998-4CDC-8050-61BE405AC4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18843" y="6540500"/>
            <a:ext cx="566531" cy="292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97BC62F-BC93-47A2-A9AF-4CB023B3DDA8}" type="slidenum">
              <a:rPr lang="bg-BG" smtClean="0"/>
              <a:pPr/>
              <a:t>‹#›</a:t>
            </a:fld>
            <a:endParaRPr lang="bg-BG" dirty="0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228EFD14-2F1E-42FA-AB07-AB8FC098C5C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5200" b="90000" l="2722" r="95826">
                        <a14:foregroundMark x1="82577" y1="34800" x2="82577" y2="34800"/>
                        <a14:foregroundMark x1="90744" y1="28400" x2="90744" y2="28400"/>
                        <a14:foregroundMark x1="95826" y1="41200" x2="95826" y2="41200"/>
                        <a14:foregroundMark x1="69510" y1="57200" x2="69510" y2="57200"/>
                        <a14:foregroundMark x1="62069" y1="39200" x2="62069" y2="39200"/>
                        <a14:foregroundMark x1="47005" y1="58800" x2="47005" y2="58800"/>
                        <a14:foregroundMark x1="36661" y1="59600" x2="36661" y2="59600"/>
                        <a14:foregroundMark x1="18512" y1="61200" x2="18512" y2="61200"/>
                        <a14:foregroundMark x1="6352" y1="62000" x2="6352" y2="62000"/>
                        <a14:foregroundMark x1="10345" y1="60800" x2="10345" y2="60800"/>
                        <a14:foregroundMark x1="18693" y1="66800" x2="18693" y2="66800"/>
                        <a14:foregroundMark x1="14338" y1="78000" x2="14338" y2="78000"/>
                        <a14:foregroundMark x1="11797" y1="68000" x2="11797" y2="68000"/>
                        <a14:foregroundMark x1="11434" y1="57600" x2="11434" y2="57600"/>
                        <a14:foregroundMark x1="26679" y1="58400" x2="26679" y2="58400"/>
                        <a14:foregroundMark x1="23230" y1="66800" x2="23230" y2="66800"/>
                        <a14:foregroundMark x1="38113" y1="66400" x2="38113" y2="66400"/>
                        <a14:foregroundMark x1="43013" y1="88000" x2="43013" y2="88000"/>
                        <a14:foregroundMark x1="78221" y1="64400" x2="78221" y2="64400"/>
                        <a14:foregroundMark x1="6534" y1="71600" x2="6534" y2="71600"/>
                        <a14:foregroundMark x1="6352" y1="48400" x2="6352" y2="48400"/>
                        <a14:foregroundMark x1="7078" y1="50000" x2="7078" y2="50000"/>
                        <a14:foregroundMark x1="2722" y1="85200" x2="2722" y2="85200"/>
                        <a14:foregroundMark x1="34664" y1="36800" x2="34664" y2="36800"/>
                        <a14:backgroundMark x1="58076" y1="5600" x2="58076" y2="5600"/>
                        <a14:backgroundMark x1="55535" y1="6000" x2="58802" y2="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1808" y="7249"/>
            <a:ext cx="1502323" cy="68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28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1" r:id="rId4"/>
    <p:sldLayoutId id="2147483662" r:id="rId5"/>
    <p:sldLayoutId id="2147483663" r:id="rId6"/>
    <p:sldLayoutId id="2147483676" r:id="rId7"/>
    <p:sldLayoutId id="2147483654" r:id="rId8"/>
    <p:sldLayoutId id="2147483677" r:id="rId9"/>
    <p:sldLayoutId id="2147483666" r:id="rId10"/>
    <p:sldLayoutId id="2147483667" r:id="rId11"/>
    <p:sldLayoutId id="2147483664" r:id="rId12"/>
    <p:sldLayoutId id="2147483665" r:id="rId13"/>
    <p:sldLayoutId id="2147483668" r:id="rId14"/>
    <p:sldLayoutId id="214748365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6957392" y="1025651"/>
            <a:ext cx="5028122" cy="188504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lvl="0"/>
            <a:r>
              <a:rPr lang="en-US" dirty="0"/>
              <a:t>Introduction to </a:t>
            </a:r>
            <a:r>
              <a:rPr lang="en-US" dirty="0">
                <a:highlight>
                  <a:srgbClr val="FFCD00"/>
                </a:highlight>
              </a:rPr>
              <a:t>HTML </a:t>
            </a:r>
            <a:r>
              <a:rPr lang="en-US" dirty="0"/>
              <a:t>and </a:t>
            </a:r>
            <a:r>
              <a:rPr lang="en-US" dirty="0">
                <a:highlight>
                  <a:srgbClr val="FFCD00"/>
                </a:highlight>
              </a:rPr>
              <a:t>CSS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3354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006A7A5-321A-4037-8948-D0F67AE7E1F2}"/>
              </a:ext>
            </a:extLst>
          </p:cNvPr>
          <p:cNvSpPr/>
          <p:nvPr/>
        </p:nvSpPr>
        <p:spPr>
          <a:xfrm>
            <a:off x="6557685" y="1987826"/>
            <a:ext cx="4935070" cy="3375476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&lt;!DOCTYPE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html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&lt;html&gt;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&lt;body&gt;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&lt;h1&gt;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Document title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&lt;/h1&gt;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&lt;/body&gt;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&lt;/html&gt;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Google Shape;337;p30">
            <a:extLst>
              <a:ext uri="{FF2B5EF4-FFF2-40B4-BE49-F238E27FC236}">
                <a16:creationId xmlns:a16="http://schemas.microsoft.com/office/drawing/2014/main" id="{B3AAB656-0EB5-4221-B0C0-F015C656FA1E}"/>
              </a:ext>
            </a:extLst>
          </p:cNvPr>
          <p:cNvSpPr txBox="1">
            <a:spLocks/>
          </p:cNvSpPr>
          <p:nvPr/>
        </p:nvSpPr>
        <p:spPr>
          <a:xfrm>
            <a:off x="699245" y="966101"/>
            <a:ext cx="3914591" cy="1269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800"/>
              </a:spcBef>
            </a:pPr>
            <a:endParaRPr lang="en-US" sz="2133" dirty="0"/>
          </a:p>
        </p:txBody>
      </p:sp>
      <p:sp>
        <p:nvSpPr>
          <p:cNvPr id="8" name="Google Shape;337;p30">
            <a:extLst>
              <a:ext uri="{FF2B5EF4-FFF2-40B4-BE49-F238E27FC236}">
                <a16:creationId xmlns:a16="http://schemas.microsoft.com/office/drawing/2014/main" id="{002B7D18-52E5-4796-969E-74639072430A}"/>
              </a:ext>
            </a:extLst>
          </p:cNvPr>
          <p:cNvSpPr txBox="1">
            <a:spLocks/>
          </p:cNvSpPr>
          <p:nvPr/>
        </p:nvSpPr>
        <p:spPr>
          <a:xfrm>
            <a:off x="699243" y="2235201"/>
            <a:ext cx="4715440" cy="1269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800"/>
              </a:spcBef>
            </a:pPr>
            <a:endParaRPr lang="en-US" sz="2133" dirty="0"/>
          </a:p>
        </p:txBody>
      </p:sp>
      <p:sp>
        <p:nvSpPr>
          <p:cNvPr id="9" name="Google Shape;337;p30">
            <a:extLst>
              <a:ext uri="{FF2B5EF4-FFF2-40B4-BE49-F238E27FC236}">
                <a16:creationId xmlns:a16="http://schemas.microsoft.com/office/drawing/2014/main" id="{5F4A2749-42E6-4AA9-A614-50380F5671ED}"/>
              </a:ext>
            </a:extLst>
          </p:cNvPr>
          <p:cNvSpPr txBox="1">
            <a:spLocks/>
          </p:cNvSpPr>
          <p:nvPr/>
        </p:nvSpPr>
        <p:spPr>
          <a:xfrm>
            <a:off x="699242" y="3504299"/>
            <a:ext cx="3914591" cy="1269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800"/>
              </a:spcBef>
            </a:pPr>
            <a:endParaRPr lang="en-US" sz="2133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13CF82-472F-47DB-9280-027CF468F2C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9242" y="1554937"/>
            <a:ext cx="5580000" cy="468000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highlight>
                  <a:srgbClr val="FFCD00"/>
                </a:highlight>
              </a:rPr>
              <a:t>&lt;html&gt; tag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/>
              <a:t>Describes the start and end of the web page/document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highlight>
                  <a:srgbClr val="FFCD00"/>
                </a:highlight>
              </a:rPr>
              <a:t>&lt;head&gt; tag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/>
              <a:t>Describes the start and end of the metadata section of the document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highlight>
                  <a:srgbClr val="FFCD00"/>
                </a:highlight>
              </a:rPr>
              <a:t>&lt;body&gt; tag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/>
              <a:t>Describes the start and end of the visible page content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196F211-FDFB-45D1-A497-9C918A909F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02DA92C-F9CA-4BB9-B4C5-BE2CEE244A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10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4194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HTML tags</a:t>
            </a:r>
            <a:endParaRPr dirty="0"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headings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h1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h3</a:t>
            </a:r>
            <a:r>
              <a:rPr lang="en-US" sz="2667" dirty="0">
                <a:solidFill>
                  <a:schemeClr val="dk1"/>
                </a:solidFill>
              </a:rPr>
              <a:t>… 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paragraphs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form tags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form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textarea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input</a:t>
            </a:r>
            <a:r>
              <a:rPr lang="en-US" sz="2667" dirty="0">
                <a:solidFill>
                  <a:schemeClr val="dk1"/>
                </a:solidFill>
              </a:rPr>
              <a:t>…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links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images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endParaRPr lang="en-US" sz="2667" b="1" dirty="0">
              <a:solidFill>
                <a:srgbClr val="800000"/>
              </a:solidFill>
              <a:latin typeface="Consolas" panose="020B0609020204030204" pitchFamily="49" charset="0"/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lists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ol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ul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dl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667" dirty="0">
                <a:solidFill>
                  <a:schemeClr val="dk1"/>
                </a:solidFill>
                <a:highlight>
                  <a:srgbClr val="FFCD00"/>
                </a:highlight>
              </a:rPr>
              <a:t>tables</a:t>
            </a:r>
            <a:r>
              <a:rPr lang="en-US" sz="2667" dirty="0">
                <a:solidFill>
                  <a:schemeClr val="dk1"/>
                </a:solidFill>
              </a:rPr>
              <a:t> -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table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thead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tbody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tr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th</a:t>
            </a:r>
            <a:r>
              <a:rPr lang="en-US" sz="2667" dirty="0">
                <a:solidFill>
                  <a:schemeClr val="dk1"/>
                </a:solidFill>
              </a:rPr>
              <a:t>, </a:t>
            </a:r>
            <a:r>
              <a:rPr lang="en-US" sz="2667" b="1" dirty="0">
                <a:solidFill>
                  <a:srgbClr val="800000"/>
                </a:solidFill>
                <a:latin typeface="Consolas" panose="020B0609020204030204" pitchFamily="49" charset="0"/>
              </a:rPr>
              <a:t>td</a:t>
            </a:r>
            <a:endParaRPr sz="2667" b="1" dirty="0">
              <a:solidFill>
                <a:srgbClr val="8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AA2FAB-0D01-47A1-83A9-6221826BFC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5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pPr/>
              <a:t>12</a:t>
            </a:fld>
            <a:endParaRPr lang="en"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5205413" y="7443788"/>
            <a:ext cx="6986587" cy="10461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Attributes provide additional information about HTML elements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8033" y="2224971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4537480" y="673770"/>
            <a:ext cx="2938000" cy="2938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grpSp>
        <p:nvGrpSpPr>
          <p:cNvPr id="143" name="Google Shape;143;p18"/>
          <p:cNvGrpSpPr/>
          <p:nvPr/>
        </p:nvGrpSpPr>
        <p:grpSpPr>
          <a:xfrm rot="-587406">
            <a:off x="-1355064" y="4773193"/>
            <a:ext cx="567459" cy="567427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5249067" y="1458772"/>
            <a:ext cx="215743" cy="2060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9" name="Google Shape;149;p18"/>
          <p:cNvSpPr/>
          <p:nvPr/>
        </p:nvSpPr>
        <p:spPr>
          <a:xfrm rot="2697385">
            <a:off x="6670750" y="2513384"/>
            <a:ext cx="327495" cy="3127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0" name="Google Shape;150;p18"/>
          <p:cNvSpPr/>
          <p:nvPr/>
        </p:nvSpPr>
        <p:spPr>
          <a:xfrm>
            <a:off x="6929834" y="2334868"/>
            <a:ext cx="131177" cy="12530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18"/>
          <p:cNvSpPr/>
          <p:nvPr/>
        </p:nvSpPr>
        <p:spPr>
          <a:xfrm rot="1280154">
            <a:off x="5099597" y="2080123"/>
            <a:ext cx="131156" cy="12529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Graphic 2" descr="Ethernet">
            <a:extLst>
              <a:ext uri="{FF2B5EF4-FFF2-40B4-BE49-F238E27FC236}">
                <a16:creationId xmlns:a16="http://schemas.microsoft.com/office/drawing/2014/main" id="{B9196246-C8D0-402E-815A-4AF4AF5D9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0845" y="-1216397"/>
            <a:ext cx="1219200" cy="12192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9328-8E04-4E61-AA18-875A5D96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5157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pPr/>
              <a:t>13</a:t>
            </a:fld>
            <a:endParaRPr lang="en"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2601845" y="4876147"/>
            <a:ext cx="6988175" cy="10461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Attributes provide additional information about HTML elements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8033" y="2224971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4626933" y="755908"/>
            <a:ext cx="2938000" cy="2938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grpSp>
        <p:nvGrpSpPr>
          <p:cNvPr id="143" name="Google Shape;143;p18"/>
          <p:cNvGrpSpPr/>
          <p:nvPr/>
        </p:nvGrpSpPr>
        <p:grpSpPr>
          <a:xfrm rot="970849">
            <a:off x="5424759" y="2525084"/>
            <a:ext cx="567459" cy="567427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5249067" y="1458772"/>
            <a:ext cx="215743" cy="2060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9" name="Google Shape;149;p18"/>
          <p:cNvSpPr/>
          <p:nvPr/>
        </p:nvSpPr>
        <p:spPr>
          <a:xfrm rot="2697385">
            <a:off x="6670750" y="2513384"/>
            <a:ext cx="327495" cy="3127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0" name="Google Shape;150;p18"/>
          <p:cNvSpPr/>
          <p:nvPr/>
        </p:nvSpPr>
        <p:spPr>
          <a:xfrm>
            <a:off x="6929834" y="2334868"/>
            <a:ext cx="131177" cy="12530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18"/>
          <p:cNvSpPr/>
          <p:nvPr/>
        </p:nvSpPr>
        <p:spPr>
          <a:xfrm rot="1280154">
            <a:off x="5099597" y="2080123"/>
            <a:ext cx="131156" cy="12529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Graphic 2" descr="Ethernet">
            <a:extLst>
              <a:ext uri="{FF2B5EF4-FFF2-40B4-BE49-F238E27FC236}">
                <a16:creationId xmlns:a16="http://schemas.microsoft.com/office/drawing/2014/main" id="{B9196246-C8D0-402E-815A-4AF4AF5D9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6216" y="1223516"/>
            <a:ext cx="1219200" cy="12192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1E823-4ABA-4B5B-A4A9-85B9930CE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3986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006A7A5-321A-4037-8948-D0F67AE7E1F2}"/>
              </a:ext>
            </a:extLst>
          </p:cNvPr>
          <p:cNvSpPr/>
          <p:nvPr/>
        </p:nvSpPr>
        <p:spPr>
          <a:xfrm>
            <a:off x="473765" y="1967680"/>
            <a:ext cx="11244470" cy="393676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&lt;!DOCTYPE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html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&lt;html&gt;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&lt;body&gt;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&lt;a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"https://www.w3schools.com/tags"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HTML Tags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&lt;/a&gt;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US" sz="2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"https://upload.wikimedia.org/</a:t>
            </a:r>
            <a:r>
              <a:rPr lang="en-US" sz="20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wikipedia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/commons/thumb/6/61/HTML5_logo_and_wordmark.svg/1200px-HTML5_logo_and_wordmark.svg.png"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alt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"HTML logo"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&lt;input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"text"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&lt;/body&gt;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&lt;/html&gt;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9FBD4E-B516-4073-9A52-517CDAC28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come in </a:t>
            </a:r>
            <a:r>
              <a:rPr lang="en-US" b="1" dirty="0">
                <a:highlight>
                  <a:srgbClr val="FFCD00"/>
                </a:highlight>
              </a:rPr>
              <a:t>name/value</a:t>
            </a:r>
            <a:r>
              <a:rPr lang="en-US" dirty="0"/>
              <a:t> pairs </a:t>
            </a:r>
            <a:endParaRPr lang="bg-BG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D3969-72B2-4190-98DD-61F02D065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9161A-2242-4AE5-8A55-BFAA1CE40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14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4247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12C2E-12DE-4447-BE46-5B1B5EDA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 tags in HTML</a:t>
            </a:r>
            <a:endParaRPr lang="en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23FCE5-D59A-5B4A-AD16-596224F658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6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4294967295"/>
          </p:nvPr>
        </p:nvSpPr>
        <p:spPr>
          <a:xfrm>
            <a:off x="0" y="2282825"/>
            <a:ext cx="12006263" cy="11461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The following tags can be added to the </a:t>
            </a:r>
            <a:r>
              <a:rPr lang="en-US" dirty="0">
                <a:highlight>
                  <a:srgbClr val="FFCD00"/>
                </a:highlight>
              </a:rPr>
              <a:t>head</a:t>
            </a:r>
            <a:r>
              <a:rPr lang="en-US" dirty="0"/>
              <a:t> section: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A8A35-FB7B-48C3-A01C-904B6D2849C2}"/>
              </a:ext>
            </a:extLst>
          </p:cNvPr>
          <p:cNvSpPr txBox="1"/>
          <p:nvPr/>
        </p:nvSpPr>
        <p:spPr>
          <a:xfrm>
            <a:off x="1413335" y="3645647"/>
            <a:ext cx="9365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400" b="1" dirty="0">
                <a:latin typeface="Consolas" panose="020B0609020204030204" pitchFamily="49" charset="0"/>
              </a:rPr>
              <a:t>,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&lt;style&gt;</a:t>
            </a:r>
            <a:r>
              <a:rPr lang="en-US" sz="2400" b="1" dirty="0">
                <a:latin typeface="Consolas" panose="020B0609020204030204" pitchFamily="49" charset="0"/>
              </a:rPr>
              <a:t>, &lt;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meta</a:t>
            </a:r>
            <a:r>
              <a:rPr lang="en-US" sz="2400" b="1" dirty="0">
                <a:latin typeface="Consolas" panose="020B0609020204030204" pitchFamily="49" charset="0"/>
              </a:rPr>
              <a:t>&gt;, &lt;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link</a:t>
            </a:r>
            <a:r>
              <a:rPr lang="en-US" sz="2400" b="1" dirty="0">
                <a:latin typeface="Consolas" panose="020B0609020204030204" pitchFamily="49" charset="0"/>
              </a:rPr>
              <a:t>&gt;, &lt;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script</a:t>
            </a:r>
            <a:r>
              <a:rPr lang="en-US" sz="2400" b="1" dirty="0">
                <a:latin typeface="Consolas" panose="020B0609020204030204" pitchFamily="49" charset="0"/>
              </a:rPr>
              <a:t>&gt;, &lt;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noscript</a:t>
            </a:r>
            <a:r>
              <a:rPr lang="en-US" sz="2400" b="1" dirty="0"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253E27-04CE-4BDB-937A-22A299A33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04A40D-4F29-4C0A-8FEA-290D47E2C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16</a:t>
            </a:fld>
            <a:endParaRPr lang="bg-B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9635D2-6878-9140-A3FC-540269BB063E}"/>
              </a:ext>
            </a:extLst>
          </p:cNvPr>
          <p:cNvSpPr/>
          <p:nvPr/>
        </p:nvSpPr>
        <p:spPr>
          <a:xfrm>
            <a:off x="2838754" y="1990437"/>
            <a:ext cx="60607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ighlight>
                  <a:srgbClr val="FFD001"/>
                </a:highlight>
              </a:rPr>
              <a:t>Tags that provide meta information</a:t>
            </a:r>
          </a:p>
        </p:txBody>
      </p:sp>
    </p:spTree>
    <p:extLst>
      <p:ext uri="{BB962C8B-B14F-4D97-AF65-F5344CB8AC3E}">
        <p14:creationId xmlns:p14="http://schemas.microsoft.com/office/powerpoint/2010/main" val="368702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006A7A5-321A-4037-8948-D0F67AE7E1F2}"/>
              </a:ext>
            </a:extLst>
          </p:cNvPr>
          <p:cNvSpPr/>
          <p:nvPr/>
        </p:nvSpPr>
        <p:spPr>
          <a:xfrm>
            <a:off x="466164" y="1742751"/>
            <a:ext cx="11259671" cy="367933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008000"/>
                </a:solidFill>
                <a:latin typeface="Consolas" panose="020B0609020204030204" pitchFamily="49" charset="0"/>
              </a:rPr>
              <a:t>&lt;!-- Define keywords for search engines --&gt;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&lt;meta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name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"keywords"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content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"HTML, CSS, Code"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008000"/>
                </a:solidFill>
                <a:latin typeface="Consolas" panose="020B0609020204030204" pitchFamily="49" charset="0"/>
              </a:rPr>
              <a:t>&lt;!-- Define a description of your page --&gt;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&lt;meta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name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"description"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content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"Free Web tutorials"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008000"/>
                </a:solidFill>
                <a:latin typeface="Consolas" panose="020B0609020204030204" pitchFamily="49" charset="0"/>
              </a:rPr>
              <a:t>&lt;!--Define the author of a page--&gt;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&lt;meta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name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"author"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content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400" b="1" dirty="0">
                <a:solidFill>
                  <a:srgbClr val="0000FF"/>
                </a:solidFill>
                <a:latin typeface="Consolas" panose="020B0609020204030204" pitchFamily="49" charset="0"/>
              </a:rPr>
              <a:t>"Niko"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533710-281D-41FC-9977-4BAB87BD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66F9D0-F752-4ACF-8D35-54406632F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17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9034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dirty="0"/>
              <a:t>HTML </a:t>
            </a:r>
            <a:r>
              <a:rPr lang="en-US" dirty="0">
                <a:highlight>
                  <a:srgbClr val="FFCD00"/>
                </a:highlight>
              </a:rPr>
              <a:t>links</a:t>
            </a:r>
            <a:endParaRPr dirty="0">
              <a:highlight>
                <a:srgbClr val="FFCD00"/>
              </a:highlight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/>
              <a:t>The 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  <a:sym typeface="Arial"/>
              </a:rPr>
              <a:t>&lt;link&gt;</a:t>
            </a:r>
            <a:r>
              <a:rPr lang="en-US" sz="2400" dirty="0"/>
              <a:t> </a:t>
            </a:r>
            <a:r>
              <a:rPr lang="en-US" dirty="0"/>
              <a:t>tag defines the relationship between a document and an external resource.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7E0FC3-D6B2-4CCE-8988-0EC2C17FCA5F}"/>
              </a:ext>
            </a:extLst>
          </p:cNvPr>
          <p:cNvSpPr/>
          <p:nvPr/>
        </p:nvSpPr>
        <p:spPr>
          <a:xfrm>
            <a:off x="1841668" y="7932980"/>
            <a:ext cx="8091225" cy="1848941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&lt;link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rel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</a:rPr>
              <a:t>"stylesheet"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</a:rPr>
              <a:t>"styles.css"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cxnSp>
        <p:nvCxnSpPr>
          <p:cNvPr id="11" name="Google Shape;31;p5">
            <a:extLst>
              <a:ext uri="{FF2B5EF4-FFF2-40B4-BE49-F238E27FC236}">
                <a16:creationId xmlns:a16="http://schemas.microsoft.com/office/drawing/2014/main" id="{35416E82-AE86-40E6-8CEB-9723C71BE32F}"/>
              </a:ext>
            </a:extLst>
          </p:cNvPr>
          <p:cNvCxnSpPr>
            <a:cxnSpLocks/>
          </p:cNvCxnSpPr>
          <p:nvPr/>
        </p:nvCxnSpPr>
        <p:spPr>
          <a:xfrm flipV="1">
            <a:off x="5181600" y="1496267"/>
            <a:ext cx="5111080" cy="2032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30C870-2212-40D2-8341-6361555754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1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dirty="0"/>
              <a:t>HTML </a:t>
            </a:r>
            <a:r>
              <a:rPr lang="en-US" dirty="0">
                <a:highlight>
                  <a:srgbClr val="FFCD00"/>
                </a:highlight>
              </a:rPr>
              <a:t>links</a:t>
            </a:r>
            <a:endParaRPr dirty="0">
              <a:highlight>
                <a:srgbClr val="FFCD00"/>
              </a:highlight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/>
              <a:t>The </a:t>
            </a:r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  <a:sym typeface="Arial"/>
              </a:rPr>
              <a:t>&lt;link&gt;</a:t>
            </a:r>
            <a:r>
              <a:rPr lang="en-US" sz="2400" dirty="0"/>
              <a:t> </a:t>
            </a:r>
            <a:r>
              <a:rPr lang="en-US" dirty="0"/>
              <a:t>tag defines the relationship between a document and an external resource.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7E0FC3-D6B2-4CCE-8988-0EC2C17FCA5F}"/>
              </a:ext>
            </a:extLst>
          </p:cNvPr>
          <p:cNvSpPr/>
          <p:nvPr/>
        </p:nvSpPr>
        <p:spPr>
          <a:xfrm>
            <a:off x="2050388" y="3844423"/>
            <a:ext cx="8091225" cy="1848941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&lt;link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rel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</a:rPr>
              <a:t>"stylesheet"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</a:rPr>
              <a:t>"styles.css"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cxnSp>
        <p:nvCxnSpPr>
          <p:cNvPr id="11" name="Google Shape;31;p5">
            <a:extLst>
              <a:ext uri="{FF2B5EF4-FFF2-40B4-BE49-F238E27FC236}">
                <a16:creationId xmlns:a16="http://schemas.microsoft.com/office/drawing/2014/main" id="{35416E82-AE86-40E6-8CEB-9723C71BE32F}"/>
              </a:ext>
            </a:extLst>
          </p:cNvPr>
          <p:cNvCxnSpPr>
            <a:cxnSpLocks/>
          </p:cNvCxnSpPr>
          <p:nvPr/>
        </p:nvCxnSpPr>
        <p:spPr>
          <a:xfrm flipV="1">
            <a:off x="5181600" y="1496267"/>
            <a:ext cx="5111080" cy="2032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DA8F9B9-B873-4E4C-87BB-BEA2248E71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446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E8EF772-C588-4018-A2E4-4C315358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This document is prepared by ITCE. All rights reserved.</a:t>
            </a:r>
            <a:endParaRPr lang="bg-BG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49BCA-1151-4945-9C24-AD2E79626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pPr/>
              <a:t>2</a:t>
            </a:fld>
            <a:endParaRPr lang="bg-BG" dirty="0"/>
          </a:p>
        </p:txBody>
      </p:sp>
      <p:pic>
        <p:nvPicPr>
          <p:cNvPr id="15" name="Picture Placeholder 1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1B6EDE5B-1E41-4E7E-9E45-FCFE292A2B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" b="23"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7EB67B2-7449-4539-A364-EE2626B008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0520" y="1422336"/>
            <a:ext cx="5020169" cy="4325723"/>
          </a:xfrm>
        </p:spPr>
        <p:txBody>
          <a:bodyPr/>
          <a:lstStyle/>
          <a:p>
            <a:r>
              <a:rPr lang="en-US" dirty="0"/>
              <a:t>Full stack Developer</a:t>
            </a:r>
          </a:p>
          <a:p>
            <a:r>
              <a:rPr lang="en-US" dirty="0"/>
              <a:t>Front-end Enthusiast</a:t>
            </a:r>
          </a:p>
          <a:p>
            <a:r>
              <a:rPr lang="en-US" dirty="0"/>
              <a:t>Dev Ocean Solution / </a:t>
            </a:r>
            <a:r>
              <a:rPr lang="en-US" dirty="0" err="1"/>
              <a:t>RiskFirst</a:t>
            </a:r>
            <a:endParaRPr lang="en-US" dirty="0"/>
          </a:p>
          <a:p>
            <a:r>
              <a:rPr lang="en-US" dirty="0"/>
              <a:t>Freelancer</a:t>
            </a:r>
          </a:p>
          <a:p>
            <a:r>
              <a:rPr lang="en-US" dirty="0"/>
              <a:t>Trainer</a:t>
            </a:r>
          </a:p>
          <a:p>
            <a:r>
              <a:rPr lang="en-US" dirty="0"/>
              <a:t>Love sport</a:t>
            </a:r>
            <a:br>
              <a:rPr lang="en-US" dirty="0"/>
            </a:br>
            <a:br>
              <a:rPr lang="en-US" dirty="0"/>
            </a:br>
            <a:endParaRPr lang="bg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485E35-729F-45C9-8872-658B5387E9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Niko </a:t>
            </a:r>
            <a:r>
              <a:rPr lang="en-US" dirty="0" err="1"/>
              <a:t>Kodzhabashev</a:t>
            </a:r>
            <a:endParaRPr lang="bg-BG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0C510E-EB34-4386-B8AD-D9C3FACC14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Trainer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00912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en-US" dirty="0"/>
              <a:t>CODE </a:t>
            </a:r>
            <a:r>
              <a:rPr lang="en-US" dirty="0">
                <a:highlight>
                  <a:srgbClr val="FFCD00"/>
                </a:highlight>
              </a:rPr>
              <a:t>Formatting &amp; Indentation</a:t>
            </a:r>
            <a:endParaRPr dirty="0"/>
          </a:p>
        </p:txBody>
      </p:sp>
      <p:sp>
        <p:nvSpPr>
          <p:cNvPr id="165" name="Google Shape;16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1D11E8-1F06-4929-AC97-551FF7A81D46}"/>
              </a:ext>
            </a:extLst>
          </p:cNvPr>
          <p:cNvSpPr/>
          <p:nvPr/>
        </p:nvSpPr>
        <p:spPr>
          <a:xfrm>
            <a:off x="1677569" y="1679713"/>
            <a:ext cx="8836863" cy="4653423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&lt;!DOCTYPE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html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&lt;html&gt;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&lt;head&gt;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&lt;title&gt;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HTML Demo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&lt;/title&gt;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&lt;link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rel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"stylesheet"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href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"styles.css"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&lt;/head&gt;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&lt;body&gt;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&lt;div&gt;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&lt;h1&gt;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Title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&lt;/h1&gt;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&lt;p&gt;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Some text.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&lt;/p&gt;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US" sz="20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"image.png"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&lt;/body&gt;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</a:rPr>
              <a:t>&lt;/html&gt;</a:t>
            </a:r>
            <a:endParaRPr lang="en-US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C2C08F-226D-4D3E-85A1-8BE71863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9312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91435-8F6E-CF48-A4B5-8A955EA04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 dirty="0"/>
              <a:t>Demo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BF20FC-BE65-684E-8873-2350B47297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078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highlight>
                  <a:srgbClr val="FFCD00"/>
                </a:highlight>
              </a:rPr>
              <a:t>CSS</a:t>
            </a:r>
            <a:endParaRPr dirty="0">
              <a:highlight>
                <a:srgbClr val="FFCD00"/>
              </a:highlight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0" y="7466013"/>
            <a:ext cx="6988175" cy="10461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Cascading Style Sheets defines the visual presentation of HTML elements</a:t>
            </a:r>
          </a:p>
        </p:txBody>
      </p:sp>
      <p:cxnSp>
        <p:nvCxnSpPr>
          <p:cNvPr id="138" name="Google Shape;138;p18"/>
          <p:cNvCxnSpPr/>
          <p:nvPr/>
        </p:nvCxnSpPr>
        <p:spPr>
          <a:xfrm>
            <a:off x="-8033" y="2224971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4626933" y="755908"/>
            <a:ext cx="2938000" cy="2938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43" name="Google Shape;143;p18"/>
          <p:cNvGrpSpPr/>
          <p:nvPr/>
        </p:nvGrpSpPr>
        <p:grpSpPr>
          <a:xfrm rot="-587406">
            <a:off x="403152" y="7705139"/>
            <a:ext cx="567459" cy="567427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5249067" y="1458772"/>
            <a:ext cx="215743" cy="2060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9" name="Google Shape;149;p18"/>
          <p:cNvSpPr/>
          <p:nvPr/>
        </p:nvSpPr>
        <p:spPr>
          <a:xfrm rot="2697385">
            <a:off x="6670750" y="2513384"/>
            <a:ext cx="327495" cy="3127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0" name="Google Shape;150;p18"/>
          <p:cNvSpPr/>
          <p:nvPr/>
        </p:nvSpPr>
        <p:spPr>
          <a:xfrm>
            <a:off x="6929834" y="2334868"/>
            <a:ext cx="131177" cy="12530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18"/>
          <p:cNvSpPr/>
          <p:nvPr/>
        </p:nvSpPr>
        <p:spPr>
          <a:xfrm rot="1280154">
            <a:off x="5099597" y="2080123"/>
            <a:ext cx="131156" cy="12529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0" name="Graphic 19" descr="Ethernet">
            <a:extLst>
              <a:ext uri="{FF2B5EF4-FFF2-40B4-BE49-F238E27FC236}">
                <a16:creationId xmlns:a16="http://schemas.microsoft.com/office/drawing/2014/main" id="{88A0236A-94E7-4ABA-B410-7C4F369A2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64933" y="-1269972"/>
            <a:ext cx="1219200" cy="12192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9B4D41-790D-46AE-8719-2BFF9C6FD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7363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highlight>
                  <a:srgbClr val="FFCD00"/>
                </a:highlight>
              </a:rPr>
              <a:t>CSS</a:t>
            </a:r>
            <a:endParaRPr dirty="0">
              <a:highlight>
                <a:srgbClr val="FFCD00"/>
              </a:highlight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0" y="5286375"/>
            <a:ext cx="12185374" cy="104616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Cascading Style Sheets defines the visual presentation of HTML elements</a:t>
            </a:r>
          </a:p>
        </p:txBody>
      </p:sp>
      <p:cxnSp>
        <p:nvCxnSpPr>
          <p:cNvPr id="138" name="Google Shape;138;p18"/>
          <p:cNvCxnSpPr/>
          <p:nvPr/>
        </p:nvCxnSpPr>
        <p:spPr>
          <a:xfrm>
            <a:off x="-8033" y="2224971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4626933" y="755908"/>
            <a:ext cx="2938000" cy="2938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43" name="Google Shape;143;p18"/>
          <p:cNvGrpSpPr/>
          <p:nvPr/>
        </p:nvGrpSpPr>
        <p:grpSpPr>
          <a:xfrm rot="-587406">
            <a:off x="5461100" y="2507627"/>
            <a:ext cx="567459" cy="567427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5249067" y="1458772"/>
            <a:ext cx="215743" cy="2060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9" name="Google Shape;149;p18"/>
          <p:cNvSpPr/>
          <p:nvPr/>
        </p:nvSpPr>
        <p:spPr>
          <a:xfrm rot="2697385">
            <a:off x="6670750" y="2513384"/>
            <a:ext cx="327495" cy="3127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0" name="Google Shape;150;p18"/>
          <p:cNvSpPr/>
          <p:nvPr/>
        </p:nvSpPr>
        <p:spPr>
          <a:xfrm>
            <a:off x="6929834" y="2334868"/>
            <a:ext cx="131177" cy="12530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1" name="Google Shape;151;p18"/>
          <p:cNvSpPr/>
          <p:nvPr/>
        </p:nvSpPr>
        <p:spPr>
          <a:xfrm rot="1280154">
            <a:off x="5099597" y="2080123"/>
            <a:ext cx="131156" cy="12529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0" name="Graphic 19" descr="Ethernet">
            <a:extLst>
              <a:ext uri="{FF2B5EF4-FFF2-40B4-BE49-F238E27FC236}">
                <a16:creationId xmlns:a16="http://schemas.microsoft.com/office/drawing/2014/main" id="{88A0236A-94E7-4ABA-B410-7C4F369A2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71185" y="1139491"/>
            <a:ext cx="1219200" cy="12192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13350F-8937-445C-B55B-497894A23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4041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4800" dirty="0"/>
              <a:t>CSS Syntax</a:t>
            </a:r>
            <a:endParaRPr sz="4800" dirty="0"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4294967295"/>
          </p:nvPr>
        </p:nvSpPr>
        <p:spPr>
          <a:xfrm>
            <a:off x="815009" y="2177361"/>
            <a:ext cx="3111500" cy="41624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3200" b="1" dirty="0">
                <a:highlight>
                  <a:srgbClr val="FFCD00"/>
                </a:highlight>
              </a:rPr>
              <a:t>CSS file</a:t>
            </a:r>
            <a:endParaRPr sz="3200" b="1" dirty="0">
              <a:highlight>
                <a:srgbClr val="FFCD00"/>
              </a:highlight>
            </a:endParaRPr>
          </a:p>
          <a:p>
            <a:pPr marL="0" indent="0">
              <a:buNone/>
            </a:pPr>
            <a:r>
              <a:rPr lang="en-US" sz="3200" dirty="0"/>
              <a:t>Every CSS document is a collection of CSS rules</a:t>
            </a:r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4294967295"/>
          </p:nvPr>
        </p:nvSpPr>
        <p:spPr>
          <a:xfrm>
            <a:off x="8263904" y="2138296"/>
            <a:ext cx="3113087" cy="41624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3200" b="1" dirty="0">
                <a:highlight>
                  <a:srgbClr val="FFCD00"/>
                </a:highlight>
              </a:rPr>
              <a:t>CSS Rule</a:t>
            </a:r>
            <a:endParaRPr sz="3200" b="1" dirty="0">
              <a:highlight>
                <a:srgbClr val="FFCD00"/>
              </a:highlight>
            </a:endParaRPr>
          </a:p>
          <a:p>
            <a:pPr marL="0" indent="0">
              <a:buNone/>
            </a:pPr>
            <a:r>
              <a:rPr lang="en-US" sz="3200" dirty="0"/>
              <a:t>The CSS rule has two main parts: selector and declarations</a:t>
            </a:r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4294967295"/>
          </p:nvPr>
        </p:nvSpPr>
        <p:spPr>
          <a:xfrm>
            <a:off x="4539457" y="2177361"/>
            <a:ext cx="3111500" cy="41624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3200" b="1" dirty="0">
                <a:highlight>
                  <a:srgbClr val="FFCD00"/>
                </a:highlight>
              </a:rPr>
              <a:t>Declaration</a:t>
            </a:r>
            <a:endParaRPr sz="3200" b="1" dirty="0">
              <a:highlight>
                <a:srgbClr val="FFCD00"/>
              </a:highlight>
            </a:endParaRPr>
          </a:p>
          <a:p>
            <a:pPr marL="0" indent="0">
              <a:buNone/>
            </a:pPr>
            <a:r>
              <a:rPr lang="en-US" sz="3200" dirty="0"/>
              <a:t>Each declaration consists of a property and a value</a:t>
            </a:r>
          </a:p>
          <a:p>
            <a:pPr marL="0" indent="0">
              <a:buNone/>
            </a:pPr>
            <a:endParaRPr sz="32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38572D-EFAB-4EA6-881A-D8220B3F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878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build="p"/>
      <p:bldP spid="172" grpId="0" build="p"/>
      <p:bldP spid="17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en-US" dirty="0"/>
              <a:t>CSS </a:t>
            </a:r>
            <a:r>
              <a:rPr lang="en-US" dirty="0">
                <a:highlight>
                  <a:srgbClr val="FFCD00"/>
                </a:highlight>
              </a:rPr>
              <a:t>Selectors &amp; Declarations</a:t>
            </a:r>
            <a:endParaRPr dirty="0"/>
          </a:p>
        </p:txBody>
      </p:sp>
      <p:sp>
        <p:nvSpPr>
          <p:cNvPr id="165" name="Google Shape;16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1D11E8-1F06-4929-AC97-551FF7A81D46}"/>
              </a:ext>
            </a:extLst>
          </p:cNvPr>
          <p:cNvSpPr/>
          <p:nvPr/>
        </p:nvSpPr>
        <p:spPr>
          <a:xfrm>
            <a:off x="4148128" y="3299113"/>
            <a:ext cx="3895744" cy="1745129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white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00B045E6-8AF5-4DAF-BA17-F368B2EB6107}"/>
              </a:ext>
            </a:extLst>
          </p:cNvPr>
          <p:cNvSpPr/>
          <p:nvPr/>
        </p:nvSpPr>
        <p:spPr>
          <a:xfrm>
            <a:off x="4365813" y="2151529"/>
            <a:ext cx="1730188" cy="695307"/>
          </a:xfrm>
          <a:prstGeom prst="wedgeRoundRectCallout">
            <a:avLst>
              <a:gd name="adj1" fmla="val -33424"/>
              <a:gd name="adj2" fmla="val 107776"/>
              <a:gd name="adj3" fmla="val 16667"/>
            </a:avLst>
          </a:prstGeom>
          <a:solidFill>
            <a:srgbClr val="FFCD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Selector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923E8E2E-1CBE-43D9-8249-9C0D133ABD0C}"/>
              </a:ext>
            </a:extLst>
          </p:cNvPr>
          <p:cNvSpPr/>
          <p:nvPr/>
        </p:nvSpPr>
        <p:spPr>
          <a:xfrm>
            <a:off x="1556426" y="3792071"/>
            <a:ext cx="1898431" cy="670005"/>
          </a:xfrm>
          <a:prstGeom prst="wedgeRoundRectCallout">
            <a:avLst>
              <a:gd name="adj1" fmla="val 107442"/>
              <a:gd name="adj2" fmla="val 2817"/>
              <a:gd name="adj3" fmla="val 16667"/>
            </a:avLst>
          </a:prstGeom>
          <a:solidFill>
            <a:srgbClr val="FFCD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Declaration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5B03E6-5290-4AB1-BA97-214CA68B5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9" name="Speech Bubble: Rectangle with Corners Rounded 1">
            <a:extLst>
              <a:ext uri="{FF2B5EF4-FFF2-40B4-BE49-F238E27FC236}">
                <a16:creationId xmlns:a16="http://schemas.microsoft.com/office/drawing/2014/main" id="{FC2094A3-DCB6-774E-B3D1-0F6DA42278D0}"/>
              </a:ext>
            </a:extLst>
          </p:cNvPr>
          <p:cNvSpPr/>
          <p:nvPr/>
        </p:nvSpPr>
        <p:spPr>
          <a:xfrm>
            <a:off x="7148125" y="2320099"/>
            <a:ext cx="1453709" cy="582164"/>
          </a:xfrm>
          <a:prstGeom prst="wedgeRoundRectCallout">
            <a:avLst>
              <a:gd name="adj1" fmla="val -137517"/>
              <a:gd name="adj2" fmla="val 217585"/>
              <a:gd name="adj3" fmla="val 16667"/>
            </a:avLst>
          </a:prstGeom>
          <a:solidFill>
            <a:srgbClr val="FFCD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Property</a:t>
            </a:r>
          </a:p>
        </p:txBody>
      </p:sp>
      <p:sp>
        <p:nvSpPr>
          <p:cNvPr id="10" name="Speech Bubble: Rectangle with Corners Rounded 1">
            <a:extLst>
              <a:ext uri="{FF2B5EF4-FFF2-40B4-BE49-F238E27FC236}">
                <a16:creationId xmlns:a16="http://schemas.microsoft.com/office/drawing/2014/main" id="{20B6F57E-F6F8-7E4C-8481-A2CF891E0CE2}"/>
              </a:ext>
            </a:extLst>
          </p:cNvPr>
          <p:cNvSpPr/>
          <p:nvPr/>
        </p:nvSpPr>
        <p:spPr>
          <a:xfrm>
            <a:off x="8927103" y="2902263"/>
            <a:ext cx="1453709" cy="582164"/>
          </a:xfrm>
          <a:prstGeom prst="wedgeRoundRectCallout">
            <a:avLst>
              <a:gd name="adj1" fmla="val -151433"/>
              <a:gd name="adj2" fmla="val 134185"/>
              <a:gd name="adj3" fmla="val 16667"/>
            </a:avLst>
          </a:prstGeom>
          <a:solidFill>
            <a:srgbClr val="FFCD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286317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5F8A-EDC1-C141-97CF-8410CC9A9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D001"/>
                </a:highlight>
              </a:rPr>
              <a:t>Selectors</a:t>
            </a:r>
            <a:endParaRPr lang="en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40ED3-0771-AA42-9E8F-1BF11D9970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46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997F4-4D2F-41EA-8416-B9600A2C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Selectors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25C062-C52C-45CC-B35C-2BA239C369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27</a:t>
            </a:fld>
            <a:endParaRPr lang="e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77C7A-188E-4675-9F85-738ACDBCBDE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Using the HTML tag names as selectors will apply styles to all tags in the document</a:t>
            </a:r>
          </a:p>
          <a:p>
            <a:endParaRPr lang="bg-BG" dirty="0"/>
          </a:p>
        </p:txBody>
      </p:sp>
      <p:grpSp>
        <p:nvGrpSpPr>
          <p:cNvPr id="7" name="Google Shape;160;p19">
            <a:extLst>
              <a:ext uri="{FF2B5EF4-FFF2-40B4-BE49-F238E27FC236}">
                <a16:creationId xmlns:a16="http://schemas.microsoft.com/office/drawing/2014/main" id="{AEF19BCA-2816-48EC-8E55-1130B7BC7882}"/>
              </a:ext>
            </a:extLst>
          </p:cNvPr>
          <p:cNvGrpSpPr/>
          <p:nvPr/>
        </p:nvGrpSpPr>
        <p:grpSpPr>
          <a:xfrm>
            <a:off x="1177958" y="-914574"/>
            <a:ext cx="286167" cy="286167"/>
            <a:chOff x="2594050" y="1631825"/>
            <a:chExt cx="439625" cy="439625"/>
          </a:xfrm>
        </p:grpSpPr>
        <p:sp>
          <p:nvSpPr>
            <p:cNvPr id="8" name="Google Shape;161;p19">
              <a:extLst>
                <a:ext uri="{FF2B5EF4-FFF2-40B4-BE49-F238E27FC236}">
                  <a16:creationId xmlns:a16="http://schemas.microsoft.com/office/drawing/2014/main" id="{1D9AF04B-30D9-46DF-B122-A491978A95BE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Google Shape;162;p19">
              <a:extLst>
                <a:ext uri="{FF2B5EF4-FFF2-40B4-BE49-F238E27FC236}">
                  <a16:creationId xmlns:a16="http://schemas.microsoft.com/office/drawing/2014/main" id="{A929D6D7-1830-4AE4-83C8-B445CE8F975E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Google Shape;163;p19">
              <a:extLst>
                <a:ext uri="{FF2B5EF4-FFF2-40B4-BE49-F238E27FC236}">
                  <a16:creationId xmlns:a16="http://schemas.microsoft.com/office/drawing/2014/main" id="{2B81B52F-12A5-4711-A1B5-6C61553FED49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Google Shape;164;p19">
              <a:extLst>
                <a:ext uri="{FF2B5EF4-FFF2-40B4-BE49-F238E27FC236}">
                  <a16:creationId xmlns:a16="http://schemas.microsoft.com/office/drawing/2014/main" id="{3962CFE7-6F49-4A54-A31A-63A7D1A94132}"/>
                </a:ext>
              </a:extLst>
            </p:cNvPr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EC9D5ADA-F8F5-4896-BEFA-4AF003DB561E}"/>
              </a:ext>
            </a:extLst>
          </p:cNvPr>
          <p:cNvSpPr/>
          <p:nvPr/>
        </p:nvSpPr>
        <p:spPr>
          <a:xfrm>
            <a:off x="3359832" y="3429000"/>
            <a:ext cx="5080000" cy="149020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h1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border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1px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solid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black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653542A0-AC41-4429-906F-78E4FD9A24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712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66631-EC54-4AB8-838C-28A2E7DC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Selectors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E71C11-9522-432A-AFBF-CB8DE30F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28</a:t>
            </a:fld>
            <a:endParaRPr lang="en"/>
          </a:p>
        </p:txBody>
      </p:sp>
      <p:sp>
        <p:nvSpPr>
          <p:cNvPr id="5" name="Google Shape;184;p21">
            <a:extLst>
              <a:ext uri="{FF2B5EF4-FFF2-40B4-BE49-F238E27FC236}">
                <a16:creationId xmlns:a16="http://schemas.microsoft.com/office/drawing/2014/main" id="{7EF43C47-B6D6-4A5A-B4CB-DB0B73BA4964}"/>
              </a:ext>
            </a:extLst>
          </p:cNvPr>
          <p:cNvSpPr txBox="1">
            <a:spLocks/>
          </p:cNvSpPr>
          <p:nvPr/>
        </p:nvSpPr>
        <p:spPr>
          <a:xfrm>
            <a:off x="-9952778" y="1915310"/>
            <a:ext cx="11293641" cy="827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Allows you to set a particular style for many elements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3A2A60-AF7B-45F5-8E5F-B8CF22FAD434}"/>
              </a:ext>
            </a:extLst>
          </p:cNvPr>
          <p:cNvSpPr/>
          <p:nvPr/>
        </p:nvSpPr>
        <p:spPr>
          <a:xfrm>
            <a:off x="-6845959" y="4790283"/>
            <a:ext cx="5080000" cy="1490205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blue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AA7019-4CAB-417C-9C1D-921A921B52C1}"/>
              </a:ext>
            </a:extLst>
          </p:cNvPr>
          <p:cNvSpPr/>
          <p:nvPr/>
        </p:nvSpPr>
        <p:spPr>
          <a:xfrm>
            <a:off x="14127124" y="5724376"/>
            <a:ext cx="5080000" cy="1490205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 err="1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15" name="Google Shape;184;p21">
            <a:extLst>
              <a:ext uri="{FF2B5EF4-FFF2-40B4-BE49-F238E27FC236}">
                <a16:creationId xmlns:a16="http://schemas.microsoft.com/office/drawing/2014/main" id="{0B5F9580-2648-4AE2-8BDB-4F3D846697EB}"/>
              </a:ext>
            </a:extLst>
          </p:cNvPr>
          <p:cNvSpPr txBox="1">
            <a:spLocks/>
          </p:cNvSpPr>
          <p:nvPr/>
        </p:nvSpPr>
        <p:spPr>
          <a:xfrm>
            <a:off x="13208892" y="2825922"/>
            <a:ext cx="11000363" cy="114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You can also specify that only one HTML tag should be affected by a class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lang="en-US" sz="3200" b="1" dirty="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B9EA4E7-8F9A-487A-9D5F-EC7350350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2179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66631-EC54-4AB8-838C-28A2E7DC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Selectors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E71C11-9522-432A-AFBF-CB8DE30F55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29</a:t>
            </a:fld>
            <a:endParaRPr lang="e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12EE7-6AA6-4624-B19E-943986C4ED0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Allows you to set a particular style for many elements</a:t>
            </a:r>
          </a:p>
          <a:p>
            <a:endParaRPr lang="bg-BG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3A2A60-AF7B-45F5-8E5F-B8CF22FAD434}"/>
              </a:ext>
            </a:extLst>
          </p:cNvPr>
          <p:cNvSpPr/>
          <p:nvPr/>
        </p:nvSpPr>
        <p:spPr>
          <a:xfrm>
            <a:off x="1229524" y="3029839"/>
            <a:ext cx="5080000" cy="149020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blue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AA7019-4CAB-417C-9C1D-921A921B52C1}"/>
              </a:ext>
            </a:extLst>
          </p:cNvPr>
          <p:cNvSpPr/>
          <p:nvPr/>
        </p:nvSpPr>
        <p:spPr>
          <a:xfrm>
            <a:off x="14127124" y="5724376"/>
            <a:ext cx="5080000" cy="1490205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 err="1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15" name="Google Shape;184;p21">
            <a:extLst>
              <a:ext uri="{FF2B5EF4-FFF2-40B4-BE49-F238E27FC236}">
                <a16:creationId xmlns:a16="http://schemas.microsoft.com/office/drawing/2014/main" id="{0B5F9580-2648-4AE2-8BDB-4F3D846697EB}"/>
              </a:ext>
            </a:extLst>
          </p:cNvPr>
          <p:cNvSpPr txBox="1">
            <a:spLocks/>
          </p:cNvSpPr>
          <p:nvPr/>
        </p:nvSpPr>
        <p:spPr>
          <a:xfrm>
            <a:off x="13208892" y="2825922"/>
            <a:ext cx="11000363" cy="114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You can also specify that only one HTML tag should be affected by a class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lang="en-US" sz="3200" b="1" dirty="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3696B59-6CB5-442E-B52A-E88AA20270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582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C8E62-4733-416E-9AB5-92C81FAD1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bg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293FBD-8E91-4FF8-AD89-C4D6F3D7D0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53A32-CC18-48B6-AB2C-9E63411EFE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3</a:t>
            </a:fld>
            <a:endParaRPr lang="bg-B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483726-6C8A-4999-B0FD-3403296015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What is HTML ?</a:t>
            </a:r>
            <a:br>
              <a:rPr lang="en-US" dirty="0"/>
            </a:br>
            <a:r>
              <a:rPr lang="en-US" dirty="0"/>
              <a:t>- Tags</a:t>
            </a:r>
            <a:br>
              <a:rPr lang="en-US" dirty="0"/>
            </a:br>
            <a:r>
              <a:rPr lang="en-US" dirty="0"/>
              <a:t>- Attributes</a:t>
            </a:r>
            <a:br>
              <a:rPr lang="en-US" dirty="0"/>
            </a:br>
            <a:r>
              <a:rPr lang="en-US" dirty="0"/>
              <a:t>- Metadata</a:t>
            </a:r>
          </a:p>
          <a:p>
            <a:r>
              <a:rPr lang="en-US" dirty="0"/>
              <a:t>What is CSS ?</a:t>
            </a:r>
            <a:br>
              <a:rPr lang="en-US" dirty="0"/>
            </a:br>
            <a:r>
              <a:rPr lang="en-US" dirty="0"/>
              <a:t>- Syntax</a:t>
            </a:r>
            <a:br>
              <a:rPr lang="en-US" dirty="0"/>
            </a:br>
            <a:r>
              <a:rPr lang="en-US" dirty="0"/>
              <a:t>- Selectors</a:t>
            </a:r>
            <a:br>
              <a:rPr lang="en-US" dirty="0"/>
            </a:br>
            <a:r>
              <a:rPr lang="en-US" dirty="0"/>
              <a:t>- Inheritance</a:t>
            </a:r>
            <a:br>
              <a:rPr lang="en-US" dirty="0"/>
            </a:br>
            <a:r>
              <a:rPr lang="en-US" dirty="0"/>
              <a:t>-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1100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66631-EC54-4AB8-838C-28A2E7DC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Selectors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E71C11-9522-432A-AFBF-CB8DE30F55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30</a:t>
            </a:fld>
            <a:endParaRPr lang="e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468E0-C180-43D4-AFBA-B89D08822F4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Allows you to set a particular style for many elements</a:t>
            </a:r>
          </a:p>
          <a:p>
            <a:r>
              <a:rPr lang="en-US" dirty="0"/>
              <a:t>You can also specify that only one HTML tag should be affected by a class</a:t>
            </a:r>
          </a:p>
          <a:p>
            <a:endParaRPr lang="en-US" dirty="0"/>
          </a:p>
          <a:p>
            <a:endParaRPr lang="bg-BG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3A2A60-AF7B-45F5-8E5F-B8CF22FAD434}"/>
              </a:ext>
            </a:extLst>
          </p:cNvPr>
          <p:cNvSpPr/>
          <p:nvPr/>
        </p:nvSpPr>
        <p:spPr>
          <a:xfrm>
            <a:off x="605056" y="4031999"/>
            <a:ext cx="5080000" cy="149020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blue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AA7019-4CAB-417C-9C1D-921A921B52C1}"/>
              </a:ext>
            </a:extLst>
          </p:cNvPr>
          <p:cNvSpPr/>
          <p:nvPr/>
        </p:nvSpPr>
        <p:spPr>
          <a:xfrm>
            <a:off x="6506944" y="4031998"/>
            <a:ext cx="5080000" cy="149020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 err="1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p.title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background-color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B0671-7FA8-4D8E-8A45-8C341E1C65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81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BC54-DF27-45F0-931E-5736A525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Arial"/>
                <a:sym typeface="Arial"/>
              </a:rPr>
              <a:t>Id</a:t>
            </a:r>
            <a:r>
              <a:rPr lang="en-US" dirty="0"/>
              <a:t> Selector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FE5A3B-6725-4200-8E05-E5D80F1A50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31</a:t>
            </a:fld>
            <a:endParaRPr lang="e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8AEB2F-424F-4A2A-85E2-9A7268B624C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  <a:sym typeface="Arial"/>
              </a:rPr>
              <a:t>id</a:t>
            </a:r>
            <a:r>
              <a:rPr lang="en-US" sz="3600" dirty="0"/>
              <a:t> </a:t>
            </a:r>
            <a:r>
              <a:rPr lang="en-US" dirty="0"/>
              <a:t>selector uses the id attribute of the HTML element, and is defined with a "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#</a:t>
            </a:r>
            <a:r>
              <a:rPr lang="en-US" dirty="0"/>
              <a:t>"</a:t>
            </a:r>
          </a:p>
          <a:p>
            <a:endParaRPr lang="bg-B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4C8DE0-56D6-4DB1-A9E8-FF934592384E}"/>
              </a:ext>
            </a:extLst>
          </p:cNvPr>
          <p:cNvSpPr/>
          <p:nvPr/>
        </p:nvSpPr>
        <p:spPr>
          <a:xfrm>
            <a:off x="-4858113" y="3926115"/>
            <a:ext cx="3953601" cy="1842335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#main-title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white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A72C9DBE-D886-4A5C-907A-553F7DE5CE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6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BC54-DF27-45F0-931E-5736A525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Arial"/>
                <a:sym typeface="Arial"/>
              </a:rPr>
              <a:t>Id</a:t>
            </a:r>
            <a:r>
              <a:rPr lang="en-US" dirty="0"/>
              <a:t> Selector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FE5A3B-6725-4200-8E05-E5D80F1A50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2DEE8-EA94-426D-AA14-DA8AC54DD70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  <a:sym typeface="Arial"/>
              </a:rPr>
              <a:t>id</a:t>
            </a:r>
            <a:r>
              <a:rPr lang="en-US" sz="3600" dirty="0"/>
              <a:t> </a:t>
            </a:r>
            <a:r>
              <a:rPr lang="en-US" dirty="0"/>
              <a:t>selector uses the id attribute of the HTML element, and is defined with a "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#</a:t>
            </a:r>
            <a:r>
              <a:rPr lang="en-US" dirty="0"/>
              <a:t>"</a:t>
            </a:r>
          </a:p>
          <a:p>
            <a:endParaRPr lang="bg-BG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4C8DE0-56D6-4DB1-A9E8-FF934592384E}"/>
              </a:ext>
            </a:extLst>
          </p:cNvPr>
          <p:cNvSpPr/>
          <p:nvPr/>
        </p:nvSpPr>
        <p:spPr>
          <a:xfrm>
            <a:off x="1504541" y="3684059"/>
            <a:ext cx="3953601" cy="184233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#main-title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background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white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8EAA0-D654-44CF-BB4B-8F95DF3E9E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974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87B2-C774-4127-AEA6-AA9158EBF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Pseudo-classes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85E1A8-702F-439D-911C-BC80B794EE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9DCF1C-143B-4990-A2DB-04BEDC0AA6B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Pseudo-class is used to define a special state of an element</a:t>
            </a:r>
            <a:endParaRPr lang="en-US" dirty="0">
              <a:sym typeface="Lora"/>
            </a:endParaRPr>
          </a:p>
          <a:p>
            <a:endParaRPr lang="bg-BG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FECE47-243C-435F-B8C7-1669C43FF439}"/>
              </a:ext>
            </a:extLst>
          </p:cNvPr>
          <p:cNvSpPr/>
          <p:nvPr/>
        </p:nvSpPr>
        <p:spPr>
          <a:xfrm>
            <a:off x="1263158" y="3158968"/>
            <a:ext cx="4736628" cy="1437973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 err="1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selector:pseudo-class</a:t>
            </a:r>
            <a:r>
              <a:rPr lang="en-US" sz="2400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{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 property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</a:t>
            </a:r>
            <a:r>
              <a:rPr lang="en-US" sz="2400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 value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  <a:endParaRPr lang="en-US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3CE02B-24E4-46C0-9112-2D4EA2C9EAC6}"/>
              </a:ext>
            </a:extLst>
          </p:cNvPr>
          <p:cNvSpPr/>
          <p:nvPr/>
        </p:nvSpPr>
        <p:spPr>
          <a:xfrm>
            <a:off x="6912492" y="2681344"/>
            <a:ext cx="3817945" cy="347635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008000"/>
                </a:solidFill>
                <a:latin typeface="Consolas" panose="020B0609020204030204" pitchFamily="49" charset="0"/>
                <a:cs typeface="Arial"/>
              </a:rPr>
              <a:t>/* mouse over link */</a:t>
            </a:r>
            <a:br>
              <a:rPr lang="en-US" sz="2400" b="1" dirty="0">
                <a:solidFill>
                  <a:srgbClr val="000000"/>
                </a:solidFill>
                <a:cs typeface="Arial"/>
              </a:rPr>
            </a:br>
            <a:r>
              <a:rPr lang="en-US" sz="2400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a:hover 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{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 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</a:t>
            </a:r>
            <a:r>
              <a:rPr lang="en-US" sz="2400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 #FF00FF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  <a:br>
              <a:rPr lang="en-US" sz="2400" b="1" dirty="0">
                <a:solidFill>
                  <a:srgbClr val="000000"/>
                </a:solidFill>
                <a:cs typeface="Arial"/>
              </a:rPr>
            </a:br>
            <a:br>
              <a:rPr lang="en-US" sz="2400" b="1" dirty="0">
                <a:solidFill>
                  <a:srgbClr val="000000"/>
                </a:solidFill>
                <a:cs typeface="Arial"/>
              </a:rPr>
            </a:br>
            <a:r>
              <a:rPr lang="en-US" sz="2400" b="1" dirty="0">
                <a:solidFill>
                  <a:srgbClr val="008000"/>
                </a:solidFill>
                <a:latin typeface="Consolas" panose="020B0609020204030204" pitchFamily="49" charset="0"/>
                <a:cs typeface="Arial"/>
              </a:rPr>
              <a:t>/* selected link */</a:t>
            </a:r>
            <a:br>
              <a:rPr lang="en-US" sz="2400" b="1" dirty="0">
                <a:solidFill>
                  <a:srgbClr val="000000"/>
                </a:solidFill>
                <a:cs typeface="Arial"/>
              </a:rPr>
            </a:br>
            <a:r>
              <a:rPr lang="en-US" sz="2400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a:active 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{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 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</a:t>
            </a:r>
            <a:r>
              <a:rPr lang="en-US" sz="2400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 #0000FF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  <a:b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  <a:endParaRPr lang="en-US" sz="2400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32113496-2B7A-4A4E-BBDD-56FFA02237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68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EE7EF-7B12-4301-9B9D-56278D08B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Adding CSS To HTML Documents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87460-5D84-4032-8121-9DA0CB7AF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34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8F4C6-606B-4996-B93F-15662C19D3A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594625" y="2355192"/>
            <a:ext cx="4205288" cy="887412"/>
          </a:xfrm>
        </p:spPr>
        <p:txBody>
          <a:bodyPr/>
          <a:lstStyle/>
          <a:p>
            <a:r>
              <a:rPr lang="en-US" sz="3200" dirty="0"/>
              <a:t>External style sheet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11763-641D-4022-ABEA-B0C5E5EE313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594625" y="4131604"/>
            <a:ext cx="3686175" cy="906463"/>
          </a:xfrm>
        </p:spPr>
        <p:txBody>
          <a:bodyPr/>
          <a:lstStyle/>
          <a:p>
            <a:r>
              <a:rPr lang="en-US" sz="3200" dirty="0"/>
              <a:t>Inline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392FA6-0CC4-4707-8B01-7409E347674F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594625" y="3244192"/>
            <a:ext cx="4205288" cy="887412"/>
          </a:xfrm>
        </p:spPr>
        <p:txBody>
          <a:bodyPr/>
          <a:lstStyle/>
          <a:p>
            <a:r>
              <a:rPr lang="en-US" sz="3200" dirty="0"/>
              <a:t>Internal style sheet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E56F2852-716D-43C7-9F6A-045653394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5826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08C6-0227-4339-A42F-AC90B3D90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CSS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7E7401-96CF-4087-904C-9D9B650EA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7F622A-01ED-49A2-B02C-ACBE6BA7B805}"/>
              </a:ext>
            </a:extLst>
          </p:cNvPr>
          <p:cNvSpPr/>
          <p:nvPr/>
        </p:nvSpPr>
        <p:spPr>
          <a:xfrm>
            <a:off x="758535" y="2329382"/>
            <a:ext cx="5886547" cy="4003753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&lt;!DOCTYPE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133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html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&lt;html&gt;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&lt;head&gt;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&lt;link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rel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"stylesheet"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133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type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"text/</a:t>
            </a:r>
            <a:r>
              <a:rPr lang="en-US" sz="2133" b="1" dirty="0" err="1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css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133" b="1" dirty="0" err="1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href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=</a:t>
            </a:r>
            <a:r>
              <a:rPr lang="en-US" sz="2133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"styles.css"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/&gt;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&lt;/head&gt;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&lt;body&gt;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&lt;h1&gt;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 is a heading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&lt;/h1&gt;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&lt;p&gt;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 is a paragraph.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&lt;/p&gt;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&lt;/body&gt;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&lt;/html&gt;</a:t>
            </a:r>
            <a:endParaRPr lang="en-US" sz="2133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FE500B-68ED-4CEF-9AF9-99BFEDEEED3C}"/>
              </a:ext>
            </a:extLst>
          </p:cNvPr>
          <p:cNvSpPr/>
          <p:nvPr/>
        </p:nvSpPr>
        <p:spPr>
          <a:xfrm>
            <a:off x="7159623" y="2930426"/>
            <a:ext cx="4560711" cy="2801663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133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  <a:p>
            <a:pPr lvl="0"/>
            <a:b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sz="2133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h1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133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navy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133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margin-left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133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20px</a:t>
            </a:r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133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0B1ABB60-C43C-4847-BDF8-616086A0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13821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FDEBA2D-A8BC-46D8-811A-3F8092A5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CSS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F0110-F1A1-4E09-B0B1-AF1C017880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3F055-57C1-4BA6-878D-24B13C6855B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Ideal when the style is applied to many pages</a:t>
            </a:r>
          </a:p>
          <a:p>
            <a:r>
              <a:rPr lang="en-US" dirty="0"/>
              <a:t>You can change the look of an entire website by changing one file</a:t>
            </a:r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535F658-3E60-4778-A756-F7176C6FC2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08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0855-C1A9-4B82-B9A9-1D773C9E1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CSS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48A09F-DD9A-4FA7-AD15-974924A4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37</a:t>
            </a:fld>
            <a:endParaRPr lang="e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1E3B36-877B-4A30-BDD3-BB1AF3CFC19C}"/>
              </a:ext>
            </a:extLst>
          </p:cNvPr>
          <p:cNvSpPr/>
          <p:nvPr/>
        </p:nvSpPr>
        <p:spPr>
          <a:xfrm>
            <a:off x="1126320" y="1818582"/>
            <a:ext cx="4969680" cy="4365423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&lt;!DOCTYPE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html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&lt;html&gt;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&lt;head&gt;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&lt;style&gt;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   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  }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&lt;/style&gt;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&lt;/head&gt;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&lt;body&gt;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&lt;h1&gt;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 is a heading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&lt;/h1&gt;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&lt;p&gt;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 is a paragraph.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&lt;/p&gt;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&lt;/body&gt;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&lt;/html&gt;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D54D0A4-973D-42AA-B3B8-D4EC4F6364F5}"/>
              </a:ext>
            </a:extLst>
          </p:cNvPr>
          <p:cNvSpPr txBox="1">
            <a:spLocks/>
          </p:cNvSpPr>
          <p:nvPr/>
        </p:nvSpPr>
        <p:spPr>
          <a:xfrm>
            <a:off x="6435029" y="1826259"/>
            <a:ext cx="5171200" cy="179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3200" dirty="0"/>
              <a:t>Should be used when a single document has a unique style</a:t>
            </a:r>
          </a:p>
          <a:p>
            <a:endParaRPr lang="en-US" sz="320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102035E-5843-442D-8298-AC7496F57A1E}"/>
              </a:ext>
            </a:extLst>
          </p:cNvPr>
          <p:cNvSpPr txBox="1">
            <a:spLocks/>
          </p:cNvSpPr>
          <p:nvPr/>
        </p:nvSpPr>
        <p:spPr>
          <a:xfrm>
            <a:off x="6370861" y="3631236"/>
            <a:ext cx="5299536" cy="2424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3200" dirty="0"/>
              <a:t>You define internal styles in the head section of an HTML page, by using the inline styles</a:t>
            </a:r>
          </a:p>
          <a:p>
            <a:endParaRPr lang="en-US" sz="32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541E9-F71C-4A2A-8BBF-197A9908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67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BEC29-0768-41F8-A014-60E6BBDED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CSS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8C632F-28B6-4686-8341-35550964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38</a:t>
            </a:fld>
            <a:endParaRPr lang="e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A02227-F97E-472F-8242-986C3157026D}"/>
              </a:ext>
            </a:extLst>
          </p:cNvPr>
          <p:cNvSpPr/>
          <p:nvPr/>
        </p:nvSpPr>
        <p:spPr>
          <a:xfrm>
            <a:off x="1526125" y="2599561"/>
            <a:ext cx="9139751" cy="247828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!DOCTYPE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html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html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body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bg-BG" b="1" dirty="0">
                <a:solidFill>
                  <a:srgbClr val="000000"/>
                </a:solidFill>
                <a:cs typeface="Arial"/>
              </a:rPr>
              <a:t>   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h1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style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="</a:t>
            </a:r>
            <a:r>
              <a:rPr lang="en-US" b="1" dirty="0" err="1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color:blue;text-align:center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;"&gt;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 is a heading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/h1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bg-BG" b="1" dirty="0">
                <a:solidFill>
                  <a:srgbClr val="000000"/>
                </a:solidFill>
                <a:cs typeface="Arial"/>
              </a:rPr>
              <a:t>   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 style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="</a:t>
            </a:r>
            <a:r>
              <a:rPr lang="en-US" b="1" dirty="0" err="1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color:red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;"&gt;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This is a paragraph.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/p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/body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br>
              <a:rPr lang="en-US" b="1" dirty="0">
                <a:solidFill>
                  <a:srgbClr val="000000"/>
                </a:solidFill>
                <a:cs typeface="Arial"/>
              </a:rPr>
            </a:b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&lt;</a:t>
            </a: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  <a:cs typeface="Arial"/>
              </a:rPr>
              <a:t>/html</a:t>
            </a:r>
            <a:r>
              <a:rPr lang="en-US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&gt;</a:t>
            </a:r>
            <a:r>
              <a:rPr lang="bg-BG" b="1" dirty="0">
                <a:solidFill>
                  <a:srgbClr val="0000CD"/>
                </a:solidFill>
                <a:latin typeface="Consolas" panose="020B0609020204030204" pitchFamily="49" charset="0"/>
                <a:cs typeface="Arial"/>
              </a:rPr>
              <a:t> </a:t>
            </a:r>
            <a:endParaRPr lang="en-US" b="1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A9042B9A-0DB6-4BA4-B77B-3193204AA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42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5C64-482B-418D-B29D-BA277C8F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 Priority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02BF22-BF35-4DBF-823A-4C185F3E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39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D15C02-D55B-4BBA-B5F4-07320FC30C49}"/>
              </a:ext>
            </a:extLst>
          </p:cNvPr>
          <p:cNvSpPr txBox="1"/>
          <p:nvPr/>
        </p:nvSpPr>
        <p:spPr>
          <a:xfrm>
            <a:off x="-4280001" y="2050533"/>
            <a:ext cx="4434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highlight>
                  <a:srgbClr val="FFCD00"/>
                </a:highlight>
              </a:rPr>
              <a:t>Lowest</a:t>
            </a:r>
            <a:r>
              <a:rPr lang="en-US" sz="3200" dirty="0"/>
              <a:t> to </a:t>
            </a:r>
            <a:r>
              <a:rPr lang="en-US" sz="3200" b="1" dirty="0">
                <a:highlight>
                  <a:srgbClr val="FFCD00"/>
                </a:highlight>
              </a:rPr>
              <a:t>Highest</a:t>
            </a:r>
            <a:endParaRPr lang="en-US" sz="320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5E6A603-4750-46A3-A18C-04B392AE2DF5}"/>
              </a:ext>
            </a:extLst>
          </p:cNvPr>
          <p:cNvSpPr txBox="1">
            <a:spLocks/>
          </p:cNvSpPr>
          <p:nvPr/>
        </p:nvSpPr>
        <p:spPr>
          <a:xfrm>
            <a:off x="-3712467" y="3258752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Element</a:t>
            </a:r>
            <a:endParaRPr lang="en-US" sz="320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89BBCC-D545-4606-97ED-1314F57ADFCC}"/>
              </a:ext>
            </a:extLst>
          </p:cNvPr>
          <p:cNvSpPr txBox="1">
            <a:spLocks/>
          </p:cNvSpPr>
          <p:nvPr/>
        </p:nvSpPr>
        <p:spPr>
          <a:xfrm>
            <a:off x="-3712467" y="3874305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Class selectors</a:t>
            </a:r>
          </a:p>
          <a:p>
            <a:endParaRPr lang="en-US" sz="320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223A2FD-6A2C-4A5F-AB94-2B5661FA38F5}"/>
              </a:ext>
            </a:extLst>
          </p:cNvPr>
          <p:cNvSpPr txBox="1">
            <a:spLocks/>
          </p:cNvSpPr>
          <p:nvPr/>
        </p:nvSpPr>
        <p:spPr>
          <a:xfrm>
            <a:off x="-3712467" y="4489859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ID selectors</a:t>
            </a:r>
          </a:p>
          <a:p>
            <a:endParaRPr lang="en-US" sz="320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1D0A1E5-24E9-4991-ACD7-286B7BE4AB47}"/>
              </a:ext>
            </a:extLst>
          </p:cNvPr>
          <p:cNvSpPr txBox="1">
            <a:spLocks/>
          </p:cNvSpPr>
          <p:nvPr/>
        </p:nvSpPr>
        <p:spPr>
          <a:xfrm>
            <a:off x="-3712467" y="5105412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Inline styles</a:t>
            </a:r>
          </a:p>
          <a:p>
            <a:endParaRPr lang="en-US" sz="320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E8F76FB-00D4-432C-B1D2-5BE014DF4BC9}"/>
              </a:ext>
            </a:extLst>
          </p:cNvPr>
          <p:cNvSpPr txBox="1">
            <a:spLocks/>
          </p:cNvSpPr>
          <p:nvPr/>
        </p:nvSpPr>
        <p:spPr>
          <a:xfrm>
            <a:off x="-3712467" y="5720965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!important</a:t>
            </a:r>
          </a:p>
          <a:p>
            <a:endParaRPr lang="en-US" sz="3200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BF3BB0BE-6CDA-4688-AE3C-AF9FC638E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564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FD76F25-DDB1-4050-91E6-3E5A55D7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07835" y="6520623"/>
            <a:ext cx="6231833" cy="337377"/>
          </a:xfrm>
        </p:spPr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7DE614-CF06-4BF1-9821-837EE317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5469" y="6540501"/>
            <a:ext cx="566531" cy="292928"/>
          </a:xfrm>
        </p:spPr>
        <p:txBody>
          <a:bodyPr/>
          <a:lstStyle/>
          <a:p>
            <a:fld id="{F97BC62F-BC93-47A2-A9AF-4CB023B3DDA8}" type="slidenum">
              <a:rPr lang="bg-BG" smtClean="0"/>
              <a:t>4</a:t>
            </a:fld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BC394-27EE-4EE7-A961-BC6ECB785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513" y="1388574"/>
            <a:ext cx="1940771" cy="38033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BA2C53-1EC2-4D67-B9FC-81358CF7B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075" y="1317370"/>
            <a:ext cx="2231404" cy="3874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26F55F-95A6-45AA-A5E7-292DA2659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3316" y="1388576"/>
            <a:ext cx="2038521" cy="380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23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5C64-482B-418D-B29D-BA277C8F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Selector Priority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02BF22-BF35-4DBF-823A-4C185F3E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40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D15C02-D55B-4BBA-B5F4-07320FC30C49}"/>
              </a:ext>
            </a:extLst>
          </p:cNvPr>
          <p:cNvSpPr txBox="1"/>
          <p:nvPr/>
        </p:nvSpPr>
        <p:spPr>
          <a:xfrm>
            <a:off x="4294083" y="2055151"/>
            <a:ext cx="44345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highlight>
                  <a:srgbClr val="FFCD00"/>
                </a:highlight>
              </a:rPr>
              <a:t>Lowest</a:t>
            </a:r>
            <a:r>
              <a:rPr lang="en-US" sz="3200" dirty="0"/>
              <a:t> to </a:t>
            </a:r>
            <a:r>
              <a:rPr lang="en-US" sz="3200" b="1" dirty="0">
                <a:highlight>
                  <a:srgbClr val="FFCD00"/>
                </a:highlight>
              </a:rPr>
              <a:t>Highest</a:t>
            </a:r>
            <a:endParaRPr lang="en-US" sz="320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5E6A603-4750-46A3-A18C-04B392AE2DF5}"/>
              </a:ext>
            </a:extLst>
          </p:cNvPr>
          <p:cNvSpPr txBox="1">
            <a:spLocks/>
          </p:cNvSpPr>
          <p:nvPr/>
        </p:nvSpPr>
        <p:spPr>
          <a:xfrm>
            <a:off x="1981569" y="2853560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Element</a:t>
            </a:r>
            <a:endParaRPr lang="en-US" sz="320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89BBCC-D545-4606-97ED-1314F57ADFCC}"/>
              </a:ext>
            </a:extLst>
          </p:cNvPr>
          <p:cNvSpPr txBox="1">
            <a:spLocks/>
          </p:cNvSpPr>
          <p:nvPr/>
        </p:nvSpPr>
        <p:spPr>
          <a:xfrm>
            <a:off x="1981569" y="3376538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Class selectors</a:t>
            </a:r>
          </a:p>
          <a:p>
            <a:endParaRPr lang="en-US" sz="320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223A2FD-6A2C-4A5F-AB94-2B5661FA38F5}"/>
              </a:ext>
            </a:extLst>
          </p:cNvPr>
          <p:cNvSpPr txBox="1">
            <a:spLocks/>
          </p:cNvSpPr>
          <p:nvPr/>
        </p:nvSpPr>
        <p:spPr>
          <a:xfrm>
            <a:off x="1981568" y="3983053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ID selectors</a:t>
            </a:r>
          </a:p>
          <a:p>
            <a:endParaRPr lang="en-US" sz="320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1D0A1E5-24E9-4991-ACD7-286B7BE4AB47}"/>
              </a:ext>
            </a:extLst>
          </p:cNvPr>
          <p:cNvSpPr txBox="1">
            <a:spLocks/>
          </p:cNvSpPr>
          <p:nvPr/>
        </p:nvSpPr>
        <p:spPr>
          <a:xfrm>
            <a:off x="1981568" y="4606008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Inline styles</a:t>
            </a:r>
          </a:p>
          <a:p>
            <a:endParaRPr lang="en-US" sz="320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E8F76FB-00D4-432C-B1D2-5BE014DF4BC9}"/>
              </a:ext>
            </a:extLst>
          </p:cNvPr>
          <p:cNvSpPr txBox="1">
            <a:spLocks/>
          </p:cNvSpPr>
          <p:nvPr/>
        </p:nvSpPr>
        <p:spPr>
          <a:xfrm>
            <a:off x="1981567" y="5241533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!important</a:t>
            </a:r>
          </a:p>
          <a:p>
            <a:endParaRPr lang="en-US" sz="3200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47572183-DB9F-447B-A27E-2F76FD2E0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38E67A0-D4BF-984C-92DA-18ABDE595083}"/>
              </a:ext>
            </a:extLst>
          </p:cNvPr>
          <p:cNvSpPr txBox="1">
            <a:spLocks/>
          </p:cNvSpPr>
          <p:nvPr/>
        </p:nvSpPr>
        <p:spPr>
          <a:xfrm>
            <a:off x="7284404" y="2831653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External CSS</a:t>
            </a:r>
            <a:endParaRPr lang="en-US" sz="320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1B43762-82D9-C046-8DB3-ED8EFB751C24}"/>
              </a:ext>
            </a:extLst>
          </p:cNvPr>
          <p:cNvSpPr txBox="1">
            <a:spLocks/>
          </p:cNvSpPr>
          <p:nvPr/>
        </p:nvSpPr>
        <p:spPr>
          <a:xfrm>
            <a:off x="7281781" y="3347827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Internal CSS</a:t>
            </a:r>
            <a:endParaRPr lang="en-US" sz="320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5D05891-DD32-F24A-B232-94D4B6893244}"/>
              </a:ext>
            </a:extLst>
          </p:cNvPr>
          <p:cNvSpPr txBox="1">
            <a:spLocks/>
          </p:cNvSpPr>
          <p:nvPr/>
        </p:nvSpPr>
        <p:spPr>
          <a:xfrm>
            <a:off x="7279158" y="3925522"/>
            <a:ext cx="2888379" cy="762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sz="2667" dirty="0"/>
              <a:t>Inline CSS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59901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A97996-0B33-4915-947D-653D5989B6ED}"/>
              </a:ext>
            </a:extLst>
          </p:cNvPr>
          <p:cNvSpPr/>
          <p:nvPr/>
        </p:nvSpPr>
        <p:spPr>
          <a:xfrm>
            <a:off x="648262" y="2310064"/>
            <a:ext cx="6384599" cy="197209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&lt;p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class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"message"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id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=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"introduction"</a:t>
            </a:r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  <a:p>
            <a:pPr lvl="0"/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</a:t>
            </a:r>
            <a:r>
              <a:rPr lang="en-US" sz="2000" b="1" dirty="0" err="1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MarkSheet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is a free HTML and CSS tutorial.</a:t>
            </a:r>
          </a:p>
          <a:p>
            <a:pPr lvl="0"/>
            <a:r>
              <a:rPr lang="en-US" sz="20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&lt;/p&gt;</a:t>
            </a:r>
            <a:endParaRPr lang="en-US" sz="2000" b="1" dirty="0">
              <a:solidFill>
                <a:srgbClr val="000000"/>
              </a:solidFill>
              <a:latin typeface="Consolas" panose="020B0609020204030204" pitchFamily="49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8BDAB-C8A2-4949-9E18-09F2DE97B5E7}"/>
              </a:ext>
            </a:extLst>
          </p:cNvPr>
          <p:cNvSpPr/>
          <p:nvPr/>
        </p:nvSpPr>
        <p:spPr>
          <a:xfrm>
            <a:off x="7564826" y="1213024"/>
            <a:ext cx="4112728" cy="4838299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blue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  <a:p>
            <a:pPr lvl="0"/>
            <a:b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.message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green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  <a:p>
            <a:pPr lvl="0"/>
            <a:b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#introduction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  <a:p>
            <a:pPr lvl="0"/>
            <a:b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</a:b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blue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</a:t>
            </a:r>
            <a:r>
              <a:rPr lang="en-US" b="1" dirty="0">
                <a:solidFill>
                  <a:srgbClr val="0000FF"/>
                </a:solidFill>
                <a:latin typeface="Consolas" panose="020B0609020204030204" pitchFamily="49" charset="0"/>
                <a:cs typeface="Arial"/>
              </a:rPr>
              <a:t>!important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B31559B-C1F4-4739-A14C-CEC31BEE6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97BDE9-E627-4067-9DEE-124D4922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41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906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dirty="0">
                <a:solidFill>
                  <a:srgbClr val="222325"/>
                </a:solidFill>
              </a:rPr>
              <a:t>How to avoid</a:t>
            </a:r>
            <a:r>
              <a:rPr lang="en-US" dirty="0"/>
              <a:t> </a:t>
            </a:r>
            <a:r>
              <a:rPr lang="en-US" dirty="0">
                <a:highlight>
                  <a:srgbClr val="FFCD00"/>
                </a:highlight>
              </a:rPr>
              <a:t>conflicts</a:t>
            </a:r>
            <a:endParaRPr dirty="0"/>
          </a:p>
        </p:txBody>
      </p:sp>
      <p:sp>
        <p:nvSpPr>
          <p:cNvPr id="165" name="Google Shape;16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42</a:t>
            </a:fld>
            <a:endParaRPr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07D66C0-56A8-4DB3-9B95-79E4004D82F6}"/>
              </a:ext>
            </a:extLst>
          </p:cNvPr>
          <p:cNvSpPr txBox="1">
            <a:spLocks/>
          </p:cNvSpPr>
          <p:nvPr/>
        </p:nvSpPr>
        <p:spPr>
          <a:xfrm>
            <a:off x="922711" y="2070337"/>
            <a:ext cx="10580667" cy="120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GB" sz="2667" dirty="0"/>
              <a:t>Only use classes: use </a:t>
            </a:r>
            <a:r>
              <a:rPr lang="en-GB" sz="2667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  <a:sym typeface="Arial"/>
              </a:rPr>
              <a:t>.introduction</a:t>
            </a:r>
            <a:r>
              <a:rPr lang="en-GB" sz="2667" dirty="0"/>
              <a:t> instead of </a:t>
            </a:r>
            <a:r>
              <a:rPr lang="en-GB" sz="2667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</a:rPr>
              <a:t>#introduction</a:t>
            </a:r>
            <a:r>
              <a:rPr lang="en-GB" sz="2667" dirty="0"/>
              <a:t>, </a:t>
            </a:r>
            <a:br>
              <a:rPr lang="en-GB" sz="2667" dirty="0"/>
            </a:br>
            <a:r>
              <a:rPr lang="en-GB" sz="2667" dirty="0"/>
              <a:t>even if that element only appears once in your page </a:t>
            </a:r>
          </a:p>
          <a:p>
            <a:endParaRPr lang="en-US" sz="320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8F957C4-8C77-493C-9BDE-D8AC5D7AA5CB}"/>
              </a:ext>
            </a:extLst>
          </p:cNvPr>
          <p:cNvSpPr txBox="1">
            <a:spLocks/>
          </p:cNvSpPr>
          <p:nvPr/>
        </p:nvSpPr>
        <p:spPr>
          <a:xfrm>
            <a:off x="922711" y="3171611"/>
            <a:ext cx="10580667" cy="1590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GB" sz="2667" dirty="0"/>
              <a:t>Avoid applying multiple classes on a single HTML element: don't write </a:t>
            </a:r>
            <a:r>
              <a:rPr lang="en-GB" sz="2667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</a:rPr>
              <a:t>&lt;p class="big red important"&gt;</a:t>
            </a:r>
            <a:r>
              <a:rPr lang="en-GB" sz="2667" dirty="0"/>
              <a:t> but rather </a:t>
            </a:r>
            <a:br>
              <a:rPr lang="en-GB" sz="2667" dirty="0"/>
            </a:br>
            <a:r>
              <a:rPr lang="en-GB" sz="2667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</a:rPr>
              <a:t>&lt;p class="title"&gt;</a:t>
            </a:r>
            <a:r>
              <a:rPr lang="en-GB" sz="2667" dirty="0"/>
              <a:t> which is more </a:t>
            </a:r>
            <a:r>
              <a:rPr lang="en-GB" sz="2667" dirty="0">
                <a:highlight>
                  <a:srgbClr val="FFCD00"/>
                </a:highlight>
              </a:rPr>
              <a:t>semantically </a:t>
            </a:r>
            <a:r>
              <a:rPr lang="en-GB" sz="2667" dirty="0">
                <a:highlight>
                  <a:srgbClr val="FFCD00"/>
                </a:highlight>
                <a:sym typeface="Lora"/>
              </a:rPr>
              <a:t>descriptive</a:t>
            </a:r>
          </a:p>
          <a:p>
            <a:endParaRPr lang="en-US" sz="320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AE132BE-B773-4A30-BE66-08098E504ECF}"/>
              </a:ext>
            </a:extLst>
          </p:cNvPr>
          <p:cNvSpPr txBox="1">
            <a:spLocks/>
          </p:cNvSpPr>
          <p:nvPr/>
        </p:nvSpPr>
        <p:spPr>
          <a:xfrm>
            <a:off x="1013023" y="4846617"/>
            <a:ext cx="10580667" cy="952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GB" sz="2667" dirty="0"/>
              <a:t>Don't use inline styles like </a:t>
            </a:r>
            <a:r>
              <a:rPr lang="en-GB" sz="2667" b="1" dirty="0">
                <a:solidFill>
                  <a:srgbClr val="800000"/>
                </a:solidFill>
                <a:latin typeface="Consolas" panose="020B0609020204030204" pitchFamily="49" charset="0"/>
                <a:ea typeface="+mn-ea"/>
                <a:cs typeface="+mn-cs"/>
              </a:rPr>
              <a:t>&lt;div style="background: blue;"&gt;</a:t>
            </a:r>
          </a:p>
          <a:p>
            <a:endParaRPr lang="en-US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32919-AE76-468E-B46B-F758C89EF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5274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4520-89D8-43E5-AFFA-826949AE0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Inheritance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04721F-7D44-4EA3-9D14-6365081009CE}"/>
              </a:ext>
            </a:extLst>
          </p:cNvPr>
          <p:cNvSpPr/>
          <p:nvPr/>
        </p:nvSpPr>
        <p:spPr>
          <a:xfrm>
            <a:off x="333248" y="2215532"/>
            <a:ext cx="27391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2400" dirty="0"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ACF3E9-5C01-4F8B-AFCF-226BE5C3B16C}"/>
              </a:ext>
            </a:extLst>
          </p:cNvPr>
          <p:cNvSpPr/>
          <p:nvPr/>
        </p:nvSpPr>
        <p:spPr>
          <a:xfrm>
            <a:off x="5545935" y="3678625"/>
            <a:ext cx="26035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400" b="1" i="1" dirty="0">
                <a:highlight>
                  <a:srgbClr val="FFCD00"/>
                </a:highlight>
              </a:rPr>
              <a:t>value propagation </a:t>
            </a:r>
            <a:endParaRPr lang="en-US" sz="2400" b="1" i="1" dirty="0">
              <a:solidFill>
                <a:srgbClr val="222325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FAED19-AA9D-4471-858D-4913B5EDBE92}"/>
              </a:ext>
            </a:extLst>
          </p:cNvPr>
          <p:cNvSpPr/>
          <p:nvPr/>
        </p:nvSpPr>
        <p:spPr>
          <a:xfrm>
            <a:off x="1221945" y="5198517"/>
            <a:ext cx="55479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Some HTML elements </a:t>
            </a:r>
            <a:r>
              <a:rPr lang="en-US" sz="2400" b="1" dirty="0">
                <a:latin typeface="Quattrocento Sans"/>
                <a:ea typeface="Quattrocento Sans"/>
                <a:cs typeface="Quattrocento Sans"/>
                <a:sym typeface="Quattrocento Sans"/>
              </a:rPr>
              <a:t>DON'T</a:t>
            </a:r>
            <a:r>
              <a:rPr lang="en-US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 inherit from their ancestors. Links for example </a:t>
            </a:r>
            <a:r>
              <a:rPr lang="en-US" sz="2400" b="1" dirty="0">
                <a:latin typeface="Quattrocento Sans"/>
                <a:ea typeface="Quattrocento Sans"/>
                <a:cs typeface="Quattrocento Sans"/>
                <a:sym typeface="Quattrocento Sans"/>
              </a:rPr>
              <a:t>DON'T </a:t>
            </a:r>
            <a:r>
              <a:rPr lang="en-US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inherit the color property.</a:t>
            </a:r>
            <a:endParaRPr lang="en-US" sz="2667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19D9BA-6E54-42D6-98C7-5DE28E82AAA0}"/>
              </a:ext>
            </a:extLst>
          </p:cNvPr>
          <p:cNvSpPr/>
          <p:nvPr/>
        </p:nvSpPr>
        <p:spPr>
          <a:xfrm>
            <a:off x="8876738" y="2821259"/>
            <a:ext cx="3099672" cy="357758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p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ul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ol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li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div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h1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h2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h3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h4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h5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,</a:t>
            </a:r>
          </a:p>
          <a:p>
            <a:pPr lvl="0"/>
            <a:r>
              <a:rPr lang="pt-BR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h6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pt-BR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pt-BR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pt-BR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5389967-59D5-46C8-821A-568176AFF92B}"/>
              </a:ext>
            </a:extLst>
          </p:cNvPr>
          <p:cNvSpPr txBox="1">
            <a:spLocks/>
          </p:cNvSpPr>
          <p:nvPr/>
        </p:nvSpPr>
        <p:spPr>
          <a:xfrm>
            <a:off x="1027289" y="1927827"/>
            <a:ext cx="10831463" cy="1483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GB" sz="2667" dirty="0"/>
              <a:t>Only a few CSS properties can be inherited from ancestors. They are mainly text properties: </a:t>
            </a:r>
            <a:r>
              <a:rPr lang="en-US" sz="2667" dirty="0"/>
              <a:t>text color, font, line-height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A7A783-9E82-4D7B-9BC9-F9ACD0EC9CCD}"/>
              </a:ext>
            </a:extLst>
          </p:cNvPr>
          <p:cNvSpPr/>
          <p:nvPr/>
        </p:nvSpPr>
        <p:spPr>
          <a:xfrm>
            <a:off x="1393563" y="3539663"/>
            <a:ext cx="3528144" cy="1356015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2400" b="1" dirty="0">
                <a:solidFill>
                  <a:srgbClr val="800000"/>
                </a:solidFill>
                <a:latin typeface="Consolas" panose="020B0609020204030204" pitchFamily="49" charset="0"/>
                <a:cs typeface="Arial"/>
              </a:rPr>
              <a:t>body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{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    </a:t>
            </a:r>
            <a:r>
              <a:rPr lang="en-US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color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US" sz="2400" b="1" dirty="0">
                <a:solidFill>
                  <a:srgbClr val="0451A5"/>
                </a:solidFill>
                <a:latin typeface="Consolas" panose="020B0609020204030204" pitchFamily="49" charset="0"/>
                <a:cs typeface="Arial"/>
              </a:rPr>
              <a:t>red</a:t>
            </a:r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US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}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0D23B1CA-6621-45B5-B04E-EAD43CCAFB52}"/>
              </a:ext>
            </a:extLst>
          </p:cNvPr>
          <p:cNvCxnSpPr/>
          <p:nvPr/>
        </p:nvCxnSpPr>
        <p:spPr>
          <a:xfrm>
            <a:off x="5183311" y="4344021"/>
            <a:ext cx="3431821" cy="854496"/>
          </a:xfrm>
          <a:prstGeom prst="curvedConnector3">
            <a:avLst/>
          </a:prstGeom>
          <a:ln w="38100">
            <a:solidFill>
              <a:srgbClr val="FFCD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BF75-8161-4595-8F4D-1990C6C40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9801A-4A0A-4CF9-8037-64D35F16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43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97188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BABF8-BF3D-7144-952B-0B2E6B35C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</a:t>
            </a:r>
            <a:r>
              <a:rPr lang="en-US" dirty="0">
                <a:highlight>
                  <a:srgbClr val="FFCD00"/>
                </a:highlight>
              </a:rPr>
              <a:t>Properties</a:t>
            </a:r>
            <a:endParaRPr lang="en-B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BA7FE-0868-F048-A408-7FE4B20378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080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B8DF-93CB-4E75-8224-0DBD7455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202C7-4DE5-46C1-B3D4-F55AA80892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45</a:t>
            </a:fld>
            <a:endParaRPr lang="e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27FA5A-089C-49BD-BEF2-8053D61463D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GB" dirty="0"/>
              <a:t>The CSS font properties define the </a:t>
            </a:r>
            <a:r>
              <a:rPr lang="en-GB" b="1" dirty="0">
                <a:highlight>
                  <a:srgbClr val="FFCD00"/>
                </a:highlight>
              </a:rPr>
              <a:t>font family</a:t>
            </a:r>
            <a:r>
              <a:rPr lang="en-GB" dirty="0"/>
              <a:t>, </a:t>
            </a:r>
            <a:r>
              <a:rPr lang="en-GB" b="1" dirty="0">
                <a:highlight>
                  <a:srgbClr val="FFCD00"/>
                </a:highlight>
              </a:rPr>
              <a:t>boldness</a:t>
            </a:r>
            <a:r>
              <a:rPr lang="en-GB" dirty="0"/>
              <a:t>, </a:t>
            </a:r>
            <a:r>
              <a:rPr lang="en-GB" b="1" dirty="0">
                <a:highlight>
                  <a:srgbClr val="FFCD00"/>
                </a:highlight>
              </a:rPr>
              <a:t>size</a:t>
            </a:r>
            <a:r>
              <a:rPr lang="en-GB" dirty="0"/>
              <a:t>, and the </a:t>
            </a:r>
            <a:r>
              <a:rPr lang="en-GB" b="1" dirty="0">
                <a:highlight>
                  <a:srgbClr val="FFCD00"/>
                </a:highlight>
              </a:rPr>
              <a:t>style</a:t>
            </a:r>
            <a:r>
              <a:rPr lang="en-GB" dirty="0"/>
              <a:t> of a text</a:t>
            </a:r>
          </a:p>
          <a:p>
            <a:endParaRPr lang="bg-BG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E9A7D0-EA9E-457B-B529-98DD2E93F47E}"/>
              </a:ext>
            </a:extLst>
          </p:cNvPr>
          <p:cNvSpPr/>
          <p:nvPr/>
        </p:nvSpPr>
        <p:spPr>
          <a:xfrm>
            <a:off x="1258294" y="8441079"/>
            <a:ext cx="7224773" cy="1809551"/>
          </a:xfrm>
          <a:prstGeom prst="rect">
            <a:avLst/>
          </a:prstGeom>
          <a:solidFill>
            <a:schemeClr val="tx2">
              <a:alpha val="24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Verdana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Arial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sans-serif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font-style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italic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normal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16px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bold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normal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0030937D-F7B6-4CD7-A971-E4585DC6E4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39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B8DF-93CB-4E75-8224-0DBD7455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202C7-4DE5-46C1-B3D4-F55AA80892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46</a:t>
            </a:fld>
            <a:endParaRPr lang="e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2E5148-0467-4A83-92C2-82959F1696B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GB" dirty="0"/>
              <a:t>The CSS font properties define the </a:t>
            </a:r>
            <a:r>
              <a:rPr lang="en-GB" b="1" dirty="0">
                <a:highlight>
                  <a:srgbClr val="FFCD00"/>
                </a:highlight>
              </a:rPr>
              <a:t>font family</a:t>
            </a:r>
            <a:r>
              <a:rPr lang="en-GB" dirty="0"/>
              <a:t>, </a:t>
            </a:r>
            <a:r>
              <a:rPr lang="en-GB" b="1" dirty="0">
                <a:highlight>
                  <a:srgbClr val="FFCD00"/>
                </a:highlight>
              </a:rPr>
              <a:t>boldness</a:t>
            </a:r>
            <a:r>
              <a:rPr lang="en-GB" dirty="0"/>
              <a:t>, </a:t>
            </a:r>
            <a:r>
              <a:rPr lang="en-GB" b="1" dirty="0">
                <a:highlight>
                  <a:srgbClr val="FFCD00"/>
                </a:highlight>
              </a:rPr>
              <a:t>size</a:t>
            </a:r>
            <a:r>
              <a:rPr lang="en-GB" dirty="0"/>
              <a:t>, and the </a:t>
            </a:r>
            <a:r>
              <a:rPr lang="en-GB" b="1" dirty="0">
                <a:highlight>
                  <a:srgbClr val="FFCD00"/>
                </a:highlight>
              </a:rPr>
              <a:t>style</a:t>
            </a:r>
            <a:r>
              <a:rPr lang="en-GB" dirty="0"/>
              <a:t> of a text</a:t>
            </a:r>
          </a:p>
          <a:p>
            <a:endParaRPr lang="bg-BG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E9A7D0-EA9E-457B-B529-98DD2E93F47E}"/>
              </a:ext>
            </a:extLst>
          </p:cNvPr>
          <p:cNvSpPr/>
          <p:nvPr/>
        </p:nvSpPr>
        <p:spPr>
          <a:xfrm>
            <a:off x="2483614" y="3564279"/>
            <a:ext cx="7224773" cy="1809551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Verdana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Arial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sans-serif</a:t>
            </a:r>
            <a:endParaRPr lang="en-GB" sz="2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font-style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italic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normal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16px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font-weight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bold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normal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42AC8B4D-09D8-4E18-A72D-1B431A6DCF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915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B8DF-93CB-4E75-8224-0DBD7455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202C7-4DE5-46C1-B3D4-F55AA808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47</a:t>
            </a:fld>
            <a:endParaRPr lang="e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F218A-E342-4BC8-A4F6-6768454E86ED}"/>
              </a:ext>
            </a:extLst>
          </p:cNvPr>
          <p:cNvSpPr/>
          <p:nvPr/>
        </p:nvSpPr>
        <p:spPr>
          <a:xfrm>
            <a:off x="901068" y="2501332"/>
            <a:ext cx="10389864" cy="2341437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#000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left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right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 err="1">
                <a:solidFill>
                  <a:srgbClr val="0451A5"/>
                </a:solidFill>
                <a:latin typeface="Consolas" panose="020B0609020204030204" pitchFamily="49" charset="0"/>
              </a:rPr>
              <a:t>center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justify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text-decoration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underline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overline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line-through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none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text-transform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uppercase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lowercase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capitalize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text-indent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50px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4CEB84-07D9-46F6-9596-A4A88A7C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1955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B8DF-93CB-4E75-8224-0DBD7455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202C7-4DE5-46C1-B3D4-F55AA808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48</a:t>
            </a:fld>
            <a:endParaRPr lang="e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3BF74C-8F89-4297-B3DE-57DBB4CAA800}"/>
              </a:ext>
            </a:extLst>
          </p:cNvPr>
          <p:cNvSpPr/>
          <p:nvPr/>
        </p:nvSpPr>
        <p:spPr>
          <a:xfrm>
            <a:off x="863424" y="2430126"/>
            <a:ext cx="10465153" cy="1997748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background-</a:t>
            </a:r>
            <a:r>
              <a:rPr lang="en-GB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#</a:t>
            </a:r>
            <a:r>
              <a:rPr lang="en-GB" sz="2400" b="1" dirty="0" err="1">
                <a:solidFill>
                  <a:srgbClr val="0451A5"/>
                </a:solidFill>
                <a:latin typeface="Consolas" panose="020B0609020204030204" pitchFamily="49" charset="0"/>
              </a:rPr>
              <a:t>fff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background-image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 err="1">
                <a:solidFill>
                  <a:srgbClr val="795E26"/>
                </a:solidFill>
                <a:latin typeface="Consolas" panose="020B0609020204030204" pitchFamily="49" charset="0"/>
              </a:rPr>
              <a:t>url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rgbClr val="001080"/>
                </a:solidFill>
                <a:latin typeface="Consolas" panose="020B0609020204030204" pitchFamily="49" charset="0"/>
              </a:rPr>
              <a:t>../image.png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background-repeat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repeat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repeat-x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repeat-y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|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no-repeat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background-position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top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GB" sz="2400" b="1" dirty="0">
                <a:solidFill>
                  <a:srgbClr val="0451A5"/>
                </a:solidFill>
                <a:latin typeface="Consolas" panose="020B0609020204030204" pitchFamily="49" charset="0"/>
              </a:rPr>
              <a:t>left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9922261B-420E-4603-8DE2-C8EC0525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9281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B8DF-93CB-4E75-8224-0DBD7455C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highlight>
                  <a:srgbClr val="FFCD00"/>
                </a:highlight>
              </a:rPr>
              <a:t>Margin</a:t>
            </a:r>
            <a:r>
              <a:rPr lang="en-US" dirty="0"/>
              <a:t> and </a:t>
            </a:r>
            <a:r>
              <a:rPr lang="en-US" dirty="0">
                <a:highlight>
                  <a:srgbClr val="FFCD00"/>
                </a:highlight>
              </a:rPr>
              <a:t>Padding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B202C7-4DE5-46C1-B3D4-F55AA808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49</a:t>
            </a:fld>
            <a:endParaRPr lang="e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59A98F-18A4-459B-A171-7B51A237822E}"/>
              </a:ext>
            </a:extLst>
          </p:cNvPr>
          <p:cNvSpPr/>
          <p:nvPr/>
        </p:nvSpPr>
        <p:spPr>
          <a:xfrm>
            <a:off x="1460554" y="3150821"/>
            <a:ext cx="3859223" cy="2022956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margin-top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margin-right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margin-bottom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  <a:p>
            <a:pPr lvl="0"/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margin-left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  <a:cs typeface="Arial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  <a:cs typeface="Arial"/>
              </a:rPr>
              <a:t>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0977D0-D195-4EDA-BB77-5AF539EAD805}"/>
              </a:ext>
            </a:extLst>
          </p:cNvPr>
          <p:cNvSpPr/>
          <p:nvPr/>
        </p:nvSpPr>
        <p:spPr>
          <a:xfrm>
            <a:off x="6872227" y="3150821"/>
            <a:ext cx="4290021" cy="2022956"/>
          </a:xfrm>
          <a:prstGeom prst="rect">
            <a:avLst/>
          </a:prstGeom>
          <a:solidFill>
            <a:schemeClr val="bg2">
              <a:lumMod val="90000"/>
              <a:alpha val="24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padding-top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padding-right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padding-bottom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padding-left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GB" sz="2400" b="1" dirty="0">
                <a:solidFill>
                  <a:srgbClr val="098658"/>
                </a:solidFill>
                <a:latin typeface="Consolas" panose="020B0609020204030204" pitchFamily="49" charset="0"/>
              </a:rPr>
              <a:t>10px</a:t>
            </a:r>
            <a:r>
              <a:rPr lang="en-GB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14" name="Graphic 13" descr="Lightning bolt">
            <a:extLst>
              <a:ext uri="{FF2B5EF4-FFF2-40B4-BE49-F238E27FC236}">
                <a16:creationId xmlns:a16="http://schemas.microsoft.com/office/drawing/2014/main" id="{E5C6CEE8-8ADB-4201-B414-050C3B0B6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08979" y="3552697"/>
            <a:ext cx="1219200" cy="12192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8CD24-A0DA-49C5-863B-AB44D2198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1998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CC2ACD6-7573-4167-BA7F-000A2F970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6764FD-1FA4-4898-881E-759D96AE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5</a:t>
            </a:fld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48EC74-0EE0-4878-AB2B-2085254E4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923" y="897888"/>
            <a:ext cx="2969999" cy="50622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E4AC1F-9976-41C2-9494-E038961FBFE5}"/>
              </a:ext>
            </a:extLst>
          </p:cNvPr>
          <p:cNvSpPr/>
          <p:nvPr/>
        </p:nvSpPr>
        <p:spPr>
          <a:xfrm>
            <a:off x="4961447" y="3089836"/>
            <a:ext cx="54796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w Cen MT" panose="020B0602020104020603" pitchFamily="34" charset="0"/>
              </a:rPr>
              <a:t>HTML </a:t>
            </a:r>
            <a:r>
              <a:rPr lang="en-US" sz="2400" dirty="0">
                <a:latin typeface="Tw Cen MT" panose="020B0602020104020603" pitchFamily="34" charset="0"/>
              </a:rPr>
              <a:t>– Controls the structure of your page</a:t>
            </a:r>
          </a:p>
        </p:txBody>
      </p:sp>
    </p:spTree>
    <p:extLst>
      <p:ext uri="{BB962C8B-B14F-4D97-AF65-F5344CB8AC3E}">
        <p14:creationId xmlns:p14="http://schemas.microsoft.com/office/powerpoint/2010/main" val="3199919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E1961-BB69-6F44-A194-B77E86E32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 dirty="0"/>
              <a:t>Demo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8064B3-CF00-7144-A17E-6381F6EB2A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9641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37E798-BA86-47D9-B3C1-BC8040A8DA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3EDB06-3EBA-4D31-A9CE-AB67CD0D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4583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9A01C6-D7C9-4767-8A33-DDFD4D121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7B140D-6C02-4BD1-9A41-F93104E9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6</a:t>
            </a:fld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D41EC2-0D40-4C6E-931A-6D3129EC6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5288" y="1858835"/>
            <a:ext cx="1940771" cy="3803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BCB9BC-5B05-4E85-A5CB-07C01822D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370" y="1077424"/>
            <a:ext cx="2713272" cy="50622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2C47C2-36A1-4FBA-9A18-E9DD148EFD49}"/>
              </a:ext>
            </a:extLst>
          </p:cNvPr>
          <p:cNvSpPr/>
          <p:nvPr/>
        </p:nvSpPr>
        <p:spPr>
          <a:xfrm>
            <a:off x="5172643" y="3198167"/>
            <a:ext cx="56737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w Cen MT" panose="020B0602020104020603" pitchFamily="34" charset="0"/>
              </a:rPr>
              <a:t>JavaScript </a:t>
            </a:r>
            <a:r>
              <a:rPr lang="en-US" sz="2400" dirty="0">
                <a:latin typeface="Tw Cen MT" panose="020B0602020104020603" pitchFamily="34" charset="0"/>
              </a:rPr>
              <a:t>– Adds behavior and interactivity</a:t>
            </a:r>
          </a:p>
        </p:txBody>
      </p:sp>
    </p:spTree>
    <p:extLst>
      <p:ext uri="{BB962C8B-B14F-4D97-AF65-F5344CB8AC3E}">
        <p14:creationId xmlns:p14="http://schemas.microsoft.com/office/powerpoint/2010/main" val="2161463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3F1D31B-7809-41A7-AB21-37323433F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6BCE16-E50D-4ABD-B642-20C85EFB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7</a:t>
            </a:fld>
            <a:endParaRPr lang="bg-B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CEC6-1366-4B87-B4DF-4E373BBF5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404" y="917795"/>
            <a:ext cx="2583167" cy="50622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D47866-BEFE-446D-A2B0-FF2B1201A00E}"/>
              </a:ext>
            </a:extLst>
          </p:cNvPr>
          <p:cNvSpPr/>
          <p:nvPr/>
        </p:nvSpPr>
        <p:spPr>
          <a:xfrm>
            <a:off x="5493947" y="2967335"/>
            <a:ext cx="39583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w Cen MT" panose="020B0602020104020603" pitchFamily="34" charset="0"/>
              </a:rPr>
              <a:t>CSS </a:t>
            </a:r>
            <a:r>
              <a:rPr lang="en-US" sz="2400" dirty="0">
                <a:latin typeface="Tw Cen MT" panose="020B0602020104020603" pitchFamily="34" charset="0"/>
              </a:rPr>
              <a:t>– Controls the design/look</a:t>
            </a:r>
          </a:p>
        </p:txBody>
      </p:sp>
    </p:spTree>
    <p:extLst>
      <p:ext uri="{BB962C8B-B14F-4D97-AF65-F5344CB8AC3E}">
        <p14:creationId xmlns:p14="http://schemas.microsoft.com/office/powerpoint/2010/main" val="806900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034C155-3DFF-441E-A3D3-1A57ACE0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This document is prepared by ITCE. All rights reserved.</a:t>
            </a:r>
            <a:endParaRPr lang="bg-B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72AA30-DD36-4B77-B377-C002102D4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C62F-BC93-47A2-A9AF-4CB023B3DDA8}" type="slidenum">
              <a:rPr lang="bg-BG" smtClean="0"/>
              <a:t>8</a:t>
            </a:fld>
            <a:endParaRPr lang="bg-B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07B570-DBA8-427F-ACA6-2DE279BC2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9425" y="1597578"/>
            <a:ext cx="1940771" cy="3803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C0E1DF-3DD1-412C-8BA6-AB4814E4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987" y="1526374"/>
            <a:ext cx="2231404" cy="3874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2F68FA-3378-4167-A759-A686995BA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228" y="1597580"/>
            <a:ext cx="2038521" cy="380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76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-6626" y="5216650"/>
            <a:ext cx="12192000" cy="13064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dirty="0"/>
              <a:t>What is HTML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C18870C-BF7D-48FD-B96B-95997A5E7C5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MARKUP LANGUAGE</a:t>
            </a:r>
            <a:endParaRPr lang="en-US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indent="0">
              <a:spcBef>
                <a:spcPts val="800"/>
              </a:spcBef>
              <a:buClr>
                <a:schemeClr val="dk1"/>
              </a:buClr>
              <a:buSzPts val="1100"/>
              <a:buNone/>
            </a:pPr>
            <a:r>
              <a:rPr lang="en-US" dirty="0">
                <a:latin typeface="Quattrocento Sans"/>
                <a:ea typeface="Quattrocento Sans"/>
                <a:cs typeface="Quattrocento Sans"/>
                <a:sym typeface="Quattrocento Sans"/>
              </a:rPr>
              <a:t>A markup language is a set of markup tags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224BBE-1F42-4A1E-919C-5A92436520A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TAGS AND PLAIN TEXT</a:t>
            </a:r>
            <a:endParaRPr lang="en-US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Quattrocento Sans"/>
                <a:ea typeface="Quattrocento Sans"/>
                <a:cs typeface="Quattrocento Sans"/>
                <a:sym typeface="Quattrocento Sans"/>
              </a:rPr>
              <a:t>The tags describe document content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94" name="Google Shape;94;p13"/>
          <p:cNvSpPr txBox="1"/>
          <p:nvPr/>
        </p:nvSpPr>
        <p:spPr>
          <a:xfrm>
            <a:off x="1071087" y="5509292"/>
            <a:ext cx="10461600" cy="726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2667" dirty="0"/>
              <a:t>HTML Tutorial - </a:t>
            </a:r>
            <a:r>
              <a:rPr lang="en-US" sz="2667" dirty="0">
                <a:hlinkClick r:id="rId3"/>
              </a:rPr>
              <a:t>https://www.w3schools.com/html/</a:t>
            </a:r>
            <a:r>
              <a:rPr lang="en-US" sz="2667" dirty="0"/>
              <a:t> </a:t>
            </a:r>
          </a:p>
          <a:p>
            <a:br>
              <a:rPr lang="en-US" sz="2667" dirty="0"/>
            </a:br>
            <a:endParaRPr sz="2133" i="1" dirty="0">
              <a:latin typeface="Lora"/>
              <a:ea typeface="Lora"/>
              <a:cs typeface="Lora"/>
              <a:sym typeface="Lora"/>
            </a:endParaRPr>
          </a:p>
          <a:p>
            <a:pPr>
              <a:spcBef>
                <a:spcPts val="1333"/>
              </a:spcBef>
              <a:spcAft>
                <a:spcPts val="1333"/>
              </a:spcAft>
            </a:pPr>
            <a:endParaRPr sz="2133" i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D322D2-30FC-4B34-846E-50FA58BCFC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ts val="100"/>
              </a:spcBef>
              <a:spcAft>
                <a:spcPts val="400"/>
              </a:spcAft>
            </a:pPr>
            <a:r>
              <a:rPr lang="en-US"/>
              <a:t>This document is prepared by ITCE. All rights reserved.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2C78F5-AA3F-5F49-BFF3-C8C1EBEF15E1}"/>
              </a:ext>
            </a:extLst>
          </p:cNvPr>
          <p:cNvSpPr txBox="1"/>
          <p:nvPr/>
        </p:nvSpPr>
        <p:spPr>
          <a:xfrm>
            <a:off x="4126675" y="3969015"/>
            <a:ext cx="322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G" dirty="0">
                <a:highlight>
                  <a:srgbClr val="FFD001"/>
                </a:highlight>
              </a:rPr>
              <a:t>&lt;</a:t>
            </a:r>
            <a:r>
              <a:rPr lang="en-BG" dirty="0"/>
              <a:t> tag-name </a:t>
            </a:r>
            <a:r>
              <a:rPr lang="en-BG" dirty="0">
                <a:highlight>
                  <a:srgbClr val="FFD001"/>
                </a:highlight>
              </a:rPr>
              <a:t>&gt;</a:t>
            </a:r>
            <a:r>
              <a:rPr lang="en-BG" dirty="0"/>
              <a:t> Text </a:t>
            </a:r>
            <a:r>
              <a:rPr lang="en-BG" dirty="0">
                <a:highlight>
                  <a:srgbClr val="FFD001"/>
                </a:highlight>
              </a:rPr>
              <a:t>&lt;/</a:t>
            </a:r>
            <a:r>
              <a:rPr lang="en-BG" dirty="0"/>
              <a:t> tag-name </a:t>
            </a:r>
            <a:r>
              <a:rPr lang="en-BG" dirty="0">
                <a:highlight>
                  <a:srgbClr val="FFD001"/>
                </a:highlight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2329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 build="p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8741C5-A3FA-4D9A-AB34-56695C68060E}" vid="{1BA6628C-0D78-48C3-99E2-3B4B414E22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Jump2IT Presentation Template</Template>
  <TotalTime>143</TotalTime>
  <Words>1810</Words>
  <Application>Microsoft Office PowerPoint</Application>
  <PresentationFormat>Widescreen</PresentationFormat>
  <Paragraphs>468</Paragraphs>
  <Slides>51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0" baseType="lpstr">
      <vt:lpstr>Arial</vt:lpstr>
      <vt:lpstr>Calibri</vt:lpstr>
      <vt:lpstr>Calibri Light</vt:lpstr>
      <vt:lpstr>Consolas</vt:lpstr>
      <vt:lpstr>Lora</vt:lpstr>
      <vt:lpstr>Quattrocento Sans</vt:lpstr>
      <vt:lpstr>Source Sans Pro</vt:lpstr>
      <vt:lpstr>Tw Cen MT</vt:lpstr>
      <vt:lpstr>Office Theme</vt:lpstr>
      <vt:lpstr>Introduction to HTML and CSS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HTML</vt:lpstr>
      <vt:lpstr>PowerPoint Presentation</vt:lpstr>
      <vt:lpstr>HTML tags</vt:lpstr>
      <vt:lpstr>Attributes</vt:lpstr>
      <vt:lpstr>Attributes</vt:lpstr>
      <vt:lpstr>Attributes come in name/value pairs </vt:lpstr>
      <vt:lpstr>Metadata tags in HTML</vt:lpstr>
      <vt:lpstr>PowerPoint Presentation</vt:lpstr>
      <vt:lpstr>PowerPoint Presentation</vt:lpstr>
      <vt:lpstr>HTML links</vt:lpstr>
      <vt:lpstr>HTML links</vt:lpstr>
      <vt:lpstr>CODE Formatting &amp; Indentation</vt:lpstr>
      <vt:lpstr>Demo</vt:lpstr>
      <vt:lpstr>CSS</vt:lpstr>
      <vt:lpstr>CSS</vt:lpstr>
      <vt:lpstr>CSS Syntax</vt:lpstr>
      <vt:lpstr>CSS Selectors &amp; Declarations</vt:lpstr>
      <vt:lpstr>Selectors</vt:lpstr>
      <vt:lpstr>HTML Selectors</vt:lpstr>
      <vt:lpstr>Class Selectors</vt:lpstr>
      <vt:lpstr>Class Selectors</vt:lpstr>
      <vt:lpstr>Class Selectors</vt:lpstr>
      <vt:lpstr>The Id Selector</vt:lpstr>
      <vt:lpstr>The Id Selector</vt:lpstr>
      <vt:lpstr>Pseudo-classes</vt:lpstr>
      <vt:lpstr>Adding CSS To HTML Documents</vt:lpstr>
      <vt:lpstr>External CSS</vt:lpstr>
      <vt:lpstr>External CSS</vt:lpstr>
      <vt:lpstr>Internal CSS</vt:lpstr>
      <vt:lpstr>Inline CSS</vt:lpstr>
      <vt:lpstr>Selector Priority</vt:lpstr>
      <vt:lpstr>Selector Priority</vt:lpstr>
      <vt:lpstr>PowerPoint Presentation</vt:lpstr>
      <vt:lpstr>How to avoid conflicts</vt:lpstr>
      <vt:lpstr>CSS Inheritance</vt:lpstr>
      <vt:lpstr>CSS Properties</vt:lpstr>
      <vt:lpstr>Font</vt:lpstr>
      <vt:lpstr>Font</vt:lpstr>
      <vt:lpstr>Text</vt:lpstr>
      <vt:lpstr>Background</vt:lpstr>
      <vt:lpstr>Margin and Padding</vt:lpstr>
      <vt:lpstr>Demo</vt:lpstr>
      <vt:lpstr>PowerPoint Presentation</vt:lpstr>
    </vt:vector>
  </TitlesOfParts>
  <Company>ITCE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HTML and CSS</dc:title>
  <dc:creator>Antoniya Neycheva</dc:creator>
  <cp:lastModifiedBy>Niko Georgiev</cp:lastModifiedBy>
  <cp:revision>22</cp:revision>
  <dcterms:created xsi:type="dcterms:W3CDTF">2020-05-12T12:26:04Z</dcterms:created>
  <dcterms:modified xsi:type="dcterms:W3CDTF">2020-05-14T14:16:12Z</dcterms:modified>
  <cp:category>Training</cp:category>
</cp:coreProperties>
</file>